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Salam pembuka. Perkenalkan diri ringkas. Tetapkan nada santai: slot ini untuk faham, mencuba dan berbincang, tiada ujian.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Tegaskan: tiada latar coding diperlukan. Semua aktiviti aras pemula. Minta peserta sediakan laptop dan telefon Android.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Sebut asal istilah daripada Karpathy secara ringkas sahaja. Jangan masuk teknikal. Fokus pada analogi kek.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Terangkan setiap bahan dengan satu ayat. Rajah bawah menunjukkan aliran yang sama secara visual: idea, prompt, kod, cloud, telefon.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Kekalkan definisi 3 Level. Level 2 ialah fokus hari ini. Level 3 akan ditunjukkan sekilas dalam LMS: hasil lebih pantas dan profesional bila melanggan tools AI yang betul.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Kaitkan dengan penyertaan pertandingan sebenar: kebanyakan app murid ialah penyelesaian masalah harian sekolah.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 bahasa paling mudah. Jangan sebut istilah teknikal seperti 'progressive web app' secara mendalam. Cukup: app web yang boleh dipasang ke telefon.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Buat demo langsung di telefon sendiri jika sempat. Minta peserta cuba dengan mana-mana laman web dahulu.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bukan untuk menghukum mana-mana laluan. Tujuannya juri tahu apa yang sedang dinilai dan boleh bertanya soalan yang tepat.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Slaid perenungan. Berhenti sebentar di sini. Kaitkan dengan pengalaman penjurian tahun ini tanpa menyebut nama kumpulan.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Tayang rajah ini perlahan. Ini peta besar Bahagian 4. Slaid seterusnya kenalkan setiap pembantu satu persatu.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Ulang analogi dua kali: almari kod, tapak pameran, buku rekod, pembantu automatik. Fakta had percuma disemak Ogos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Jangan demo semua enam langkah di sini. Slaid ini gambaran sahaja. Demo penuh dibuat dalam Bahagian 5 dan 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Mesej utama: juri dan murid tidak perlu tahu koding, cukup tahu NAMA komponen. Prompt lebih tepat, hasil lebih kemas.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Baca prompt penuh dengan kuat. Tunjukkan bahawa ia hanyalah BM biasa yang tersusun. Prompt ini akan digunakan dalam demo sebentar lagi.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sebenar: guna prompt kuiz slaid 15. Sambil menunggu AI siap, terangkan apa yang sedang berlaku. Pelan kontingensi penuh dalam nota penceramah.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Beri masa peserta membuka LMS. Bergerak dalam dewan, bantu sesiapa yang tersekat. Galakkan berpasangan.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Fokuskan semua orang kepada Aktiviti 1 sahaja. Peserta pantas boleh teruskan ke Aktiviti 2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Baca beberapa app secara terbuka dan puji secara spesifik. Suasana positif penting untuk keyakinan juri mencuba.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Umum sahaja, jangan masuk terlalu dalam. Fungsi dan impak lebih penting daripada keindahan kod. Rubrik rasmi kekal menjadi rujukan utama.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Ingatkan juri: soalan bukan untuk memerangkap murid, tetapi memberi peluang mereka menunjukkan kefahaman.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Tunjukkan contoh fizikal senarai semak jika sudah dicetak. Terangkan ia padat sengaja: satu muka sahaja untuk kegunaan praktikal.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Tutup dengan penuh semangat. Jemput juri menghubungi anda jika mahu bengkel lanjutan di daerah masing-masing.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jp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2.png"/><Relationship Id="rId4" Type="http://schemas.openxmlformats.org/officeDocument/2006/relationships/image" Target="../media/image-10-2.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11A30"/>
        </a:solidFill>
      </p:bgPr>
    </p:bg>
    <p:spTree>
      <p:nvGrpSpPr>
        <p:cNvPr id="1" name=""/>
        <p:cNvGrpSpPr/>
        <p:nvPr/>
      </p:nvGrpSpPr>
      <p:grpSpPr>
        <a:xfrm>
          <a:off x="0" y="0"/>
          <a:ext cx="0" cy="0"/>
          <a:chOff x="0" y="0"/>
          <a:chExt cx="0" cy="0"/>
        </a:xfrm>
      </p:grpSpPr>
      <p:pic>
        <p:nvPicPr>
          <p:cNvPr id="2" name="Image 0" descr="img/hero-cover.jpg">    </p:cNvPr>
          <p:cNvPicPr>
            <a:picLocks noChangeAspect="1"/>
          </p:cNvPicPr>
          <p:nvPr/>
        </p:nvPicPr>
        <p:blipFill>
          <a:blip r:embed="rId1"/>
          <a:srcRect l="0" r="0" t="0" b="0"/>
          <a:stretch/>
        </p:blipFill>
        <p:spPr>
          <a:xfrm>
            <a:off x="7818120" y="0"/>
            <a:ext cx="4370832" cy="6858000"/>
          </a:xfrm>
          <a:prstGeom prst="rect">
            <a:avLst/>
          </a:prstGeom>
        </p:spPr>
      </p:pic>
      <p:sp>
        <p:nvSpPr>
          <p:cNvPr id="3" name="Text 0"/>
          <p:cNvSpPr/>
          <p:nvPr/>
        </p:nvSpPr>
        <p:spPr>
          <a:xfrm>
            <a:off x="594360" y="566928"/>
            <a:ext cx="7132320" cy="274320"/>
          </a:xfrm>
          <a:prstGeom prst="rect">
            <a:avLst/>
          </a:prstGeom>
          <a:noFill/>
          <a:ln/>
        </p:spPr>
        <p:txBody>
          <a:bodyPr wrap="square" lIns="0" tIns="0" rIns="0" bIns="0" rtlCol="0" anchor="ctr"/>
          <a:lstStyle/>
          <a:p>
            <a:pPr indent="0" marL="0">
              <a:buNone/>
            </a:pPr>
            <a:r>
              <a:rPr lang="en-US" sz="1150" b="1" spc="200" kern="0" dirty="0">
                <a:solidFill>
                  <a:srgbClr val="22D3EE"/>
                </a:solidFill>
                <a:latin typeface="Calibri" pitchFamily="34" charset="0"/>
                <a:ea typeface="Calibri" pitchFamily="34" charset="-122"/>
                <a:cs typeface="Calibri" pitchFamily="34" charset="-120"/>
              </a:rPr>
              <a:t>SEKTOR SUMBER DAN TEKNOLOGI PENDIDIKAN · JPN JOHOR</a:t>
            </a:r>
            <a:endParaRPr lang="en-US" sz="1150" dirty="0"/>
          </a:p>
        </p:txBody>
      </p:sp>
      <p:sp>
        <p:nvSpPr>
          <p:cNvPr id="4" name="Text 1"/>
          <p:cNvSpPr/>
          <p:nvPr/>
        </p:nvSpPr>
        <p:spPr>
          <a:xfrm>
            <a:off x="594360" y="868680"/>
            <a:ext cx="7223760" cy="640080"/>
          </a:xfrm>
          <a:prstGeom prst="rect">
            <a:avLst/>
          </a:prstGeom>
          <a:noFill/>
          <a:ln/>
        </p:spPr>
        <p:txBody>
          <a:bodyPr wrap="square" lIns="0" tIns="0" rIns="0" bIns="0" rtlCol="0" anchor="ctr"/>
          <a:lstStyle/>
          <a:p>
            <a:pPr indent="0" marL="0">
              <a:buNone/>
            </a:pPr>
            <a:r>
              <a:rPr lang="en-US" sz="1250" dirty="0">
                <a:solidFill>
                  <a:srgbClr val="9BA9C8"/>
                </a:solidFill>
                <a:latin typeface="Calibri" pitchFamily="34" charset="0"/>
                <a:ea typeface="Calibri" pitchFamily="34" charset="-122"/>
                <a:cs typeface="Calibri" pitchFamily="34" charset="-120"/>
              </a:rPr>
              <a:t>Bengkel Kerja Peningkatan Kompetensi Panel Juri</a:t>
            </a:r>
            <a:endParaRPr lang="en-US" sz="1250" dirty="0"/>
          </a:p>
          <a:p>
            <a:pPr indent="0" marL="0">
              <a:buNone/>
            </a:pPr>
            <a:r>
              <a:rPr lang="en-US" sz="1250" dirty="0">
                <a:solidFill>
                  <a:srgbClr val="9BA9C8"/>
                </a:solidFill>
                <a:latin typeface="Calibri" pitchFamily="34" charset="0"/>
                <a:ea typeface="Calibri" pitchFamily="34" charset="-122"/>
                <a:cs typeface="Calibri" pitchFamily="34" charset="-120"/>
              </a:rPr>
              <a:t>Cabaran Pembangunan Aplikasi Android Peringkat Negeri Johor Tahun 2026</a:t>
            </a:r>
            <a:endParaRPr lang="en-US" sz="1250" dirty="0"/>
          </a:p>
        </p:txBody>
      </p:sp>
      <p:sp>
        <p:nvSpPr>
          <p:cNvPr id="5" name="Text 2"/>
          <p:cNvSpPr/>
          <p:nvPr/>
        </p:nvSpPr>
        <p:spPr>
          <a:xfrm>
            <a:off x="594360" y="1737360"/>
            <a:ext cx="7315200" cy="2377440"/>
          </a:xfrm>
          <a:prstGeom prst="rect">
            <a:avLst/>
          </a:prstGeom>
          <a:noFill/>
          <a:ln/>
        </p:spPr>
        <p:txBody>
          <a:bodyPr wrap="square" lIns="0" tIns="0" rIns="0" bIns="0" rtlCol="0" anchor="ctr"/>
          <a:lstStyle/>
          <a:p>
            <a:pPr indent="0" marL="0">
              <a:lnSpc>
                <a:spcPts val="5400"/>
              </a:lnSpc>
              <a:buNone/>
            </a:pPr>
            <a:r>
              <a:rPr lang="en-US" sz="4600" b="1" dirty="0">
                <a:solidFill>
                  <a:srgbClr val="EDF2FC"/>
                </a:solidFill>
                <a:latin typeface="Cambria" pitchFamily="34" charset="0"/>
                <a:ea typeface="Cambria" pitchFamily="34" charset="-122"/>
                <a:cs typeface="Cambria" pitchFamily="34" charset="-120"/>
              </a:rPr>
              <a:t>Vibe Coding:
</a:t>
            </a:r>
            <a:pPr indent="0" marL="0">
              <a:lnSpc>
                <a:spcPts val="5400"/>
              </a:lnSpc>
              <a:buNone/>
            </a:pPr>
            <a:r>
              <a:rPr lang="en-US" sz="4600" b="1" dirty="0">
                <a:solidFill>
                  <a:srgbClr val="EDF2FC"/>
                </a:solidFill>
                <a:latin typeface="Cambria" pitchFamily="34" charset="0"/>
                <a:ea typeface="Cambria" pitchFamily="34" charset="-122"/>
                <a:cs typeface="Cambria" pitchFamily="34" charset="-120"/>
              </a:rPr>
              <a:t>Daripada Idea kepada
</a:t>
            </a:r>
            <a:pPr indent="0" marL="0">
              <a:lnSpc>
                <a:spcPts val="5400"/>
              </a:lnSpc>
              <a:buNone/>
            </a:pPr>
            <a:r>
              <a:rPr lang="en-US" sz="4600" b="1" dirty="0">
                <a:solidFill>
                  <a:srgbClr val="3DDC84"/>
                </a:solidFill>
                <a:latin typeface="Cambria" pitchFamily="34" charset="0"/>
                <a:ea typeface="Cambria" pitchFamily="34" charset="-122"/>
                <a:cs typeface="Cambria" pitchFamily="34" charset="-120"/>
              </a:rPr>
              <a:t>Aplikasi Android</a:t>
            </a:r>
            <a:endParaRPr lang="en-US" sz="4600" dirty="0"/>
          </a:p>
        </p:txBody>
      </p:sp>
      <p:sp>
        <p:nvSpPr>
          <p:cNvPr id="6" name="Text 3"/>
          <p:cNvSpPr/>
          <p:nvPr/>
        </p:nvSpPr>
        <p:spPr>
          <a:xfrm>
            <a:off x="594360" y="4160520"/>
            <a:ext cx="7132320" cy="365760"/>
          </a:xfrm>
          <a:prstGeom prst="rect">
            <a:avLst/>
          </a:prstGeom>
          <a:noFill/>
          <a:ln/>
        </p:spPr>
        <p:txBody>
          <a:bodyPr wrap="square" lIns="0" tIns="0" rIns="0" bIns="0" rtlCol="0" anchor="ctr"/>
          <a:lstStyle/>
          <a:p>
            <a:pPr indent="0" marL="0">
              <a:buNone/>
            </a:pPr>
            <a:r>
              <a:rPr lang="en-US" sz="1550" b="1" dirty="0">
                <a:solidFill>
                  <a:srgbClr val="22D3EE"/>
                </a:solidFill>
                <a:latin typeface="Calibri" pitchFamily="34" charset="0"/>
                <a:ea typeface="Calibri" pitchFamily="34" charset="-122"/>
                <a:cs typeface="Calibri" pitchFamily="34" charset="-120"/>
              </a:rPr>
              <a:t>Faham cara ia dihasilkan  ·  Nilai dengan adil  ·  Bimbing murid kita</a:t>
            </a:r>
            <a:endParaRPr lang="en-US" sz="1550" dirty="0"/>
          </a:p>
        </p:txBody>
      </p:sp>
      <p:sp>
        <p:nvSpPr>
          <p:cNvPr id="7" name="Shape 4"/>
          <p:cNvSpPr/>
          <p:nvPr/>
        </p:nvSpPr>
        <p:spPr>
          <a:xfrm>
            <a:off x="594360" y="4800600"/>
            <a:ext cx="3520440" cy="1234440"/>
          </a:xfrm>
          <a:prstGeom prst="roundRect">
            <a:avLst>
              <a:gd name="adj" fmla="val 6667"/>
            </a:avLst>
          </a:prstGeom>
          <a:solidFill>
            <a:srgbClr val="1A2440"/>
          </a:solidFill>
          <a:ln w="9525">
            <a:solidFill>
              <a:srgbClr val="2D3B60"/>
            </a:solidFill>
            <a:prstDash val="solid"/>
          </a:ln>
        </p:spPr>
      </p:sp>
      <p:sp>
        <p:nvSpPr>
          <p:cNvPr id="8" name="Text 5"/>
          <p:cNvSpPr/>
          <p:nvPr/>
        </p:nvSpPr>
        <p:spPr>
          <a:xfrm>
            <a:off x="795528" y="4928616"/>
            <a:ext cx="3118104" cy="219456"/>
          </a:xfrm>
          <a:prstGeom prst="rect">
            <a:avLst/>
          </a:prstGeom>
          <a:noFill/>
          <a:ln/>
        </p:spPr>
        <p:txBody>
          <a:bodyPr wrap="square" lIns="0" tIns="0" rIns="0" bIns="0" rtlCol="0" anchor="ctr"/>
          <a:lstStyle/>
          <a:p>
            <a:pPr indent="0" marL="0">
              <a:buNone/>
            </a:pPr>
            <a:r>
              <a:rPr lang="en-US" sz="1000" b="1" spc="150" kern="0" dirty="0">
                <a:solidFill>
                  <a:srgbClr val="22D3EE"/>
                </a:solidFill>
                <a:latin typeface="Calibri" pitchFamily="34" charset="0"/>
                <a:ea typeface="Calibri" pitchFamily="34" charset="-122"/>
                <a:cs typeface="Calibri" pitchFamily="34" charset="-120"/>
              </a:rPr>
              <a:t>PENCERAMAH</a:t>
            </a:r>
            <a:endParaRPr lang="en-US" sz="1000" dirty="0"/>
          </a:p>
        </p:txBody>
      </p:sp>
      <p:sp>
        <p:nvSpPr>
          <p:cNvPr id="9" name="Text 6"/>
          <p:cNvSpPr/>
          <p:nvPr/>
        </p:nvSpPr>
        <p:spPr>
          <a:xfrm>
            <a:off x="795528" y="5166360"/>
            <a:ext cx="3118104" cy="384048"/>
          </a:xfrm>
          <a:prstGeom prst="rect">
            <a:avLst/>
          </a:prstGeom>
          <a:noFill/>
          <a:ln/>
        </p:spPr>
        <p:txBody>
          <a:bodyPr wrap="square" lIns="0" tIns="0" rIns="0" bIns="0" rtlCol="0" anchor="ctr"/>
          <a:lstStyle/>
          <a:p>
            <a:pPr indent="0" marL="0">
              <a:buNone/>
            </a:pPr>
            <a:r>
              <a:rPr lang="en-US" sz="1500" b="1" dirty="0">
                <a:solidFill>
                  <a:srgbClr val="EDF2FC"/>
                </a:solidFill>
                <a:latin typeface="Calibri" pitchFamily="34" charset="0"/>
                <a:ea typeface="Calibri" pitchFamily="34" charset="-122"/>
                <a:cs typeface="Calibri" pitchFamily="34" charset="-120"/>
              </a:rPr>
              <a:t>Ts. Ashraf bin Naim</a:t>
            </a:r>
            <a:endParaRPr lang="en-US" sz="1500" dirty="0"/>
          </a:p>
        </p:txBody>
      </p:sp>
      <p:sp>
        <p:nvSpPr>
          <p:cNvPr id="10" name="Text 7"/>
          <p:cNvSpPr/>
          <p:nvPr/>
        </p:nvSpPr>
        <p:spPr>
          <a:xfrm>
            <a:off x="795528" y="5568696"/>
            <a:ext cx="3118104" cy="338328"/>
          </a:xfrm>
          <a:prstGeom prst="rect">
            <a:avLst/>
          </a:prstGeom>
          <a:noFill/>
          <a:ln/>
        </p:spPr>
        <p:txBody>
          <a:bodyPr wrap="square" lIns="0" tIns="0" rIns="0" bIns="0" rtlCol="0" anchor="t"/>
          <a:lstStyle/>
          <a:p>
            <a:pPr indent="0" marL="0">
              <a:buNone/>
            </a:pPr>
            <a:r>
              <a:rPr lang="en-US" sz="1050" dirty="0">
                <a:solidFill>
                  <a:srgbClr val="9BA9C8"/>
                </a:solidFill>
                <a:latin typeface="Calibri" pitchFamily="34" charset="0"/>
                <a:ea typeface="Calibri" pitchFamily="34" charset="-122"/>
                <a:cs typeface="Calibri" pitchFamily="34" charset="-120"/>
              </a:rPr>
              <a:t>Penolong Pegawai Pendidikan Daerah</a:t>
            </a:r>
            <a:endParaRPr lang="en-US" sz="1050" dirty="0"/>
          </a:p>
          <a:p>
            <a:pPr indent="0" marL="0">
              <a:buNone/>
            </a:pPr>
            <a:r>
              <a:rPr lang="en-US" sz="1050" dirty="0">
                <a:solidFill>
                  <a:srgbClr val="9BA9C8"/>
                </a:solidFill>
                <a:latin typeface="Calibri" pitchFamily="34" charset="0"/>
                <a:ea typeface="Calibri" pitchFamily="34" charset="-122"/>
                <a:cs typeface="Calibri" pitchFamily="34" charset="-120"/>
              </a:rPr>
              <a:t>Sektor Pengurusan Sekolah, PPD Kluang</a:t>
            </a:r>
            <a:endParaRPr lang="en-US" sz="1050" dirty="0"/>
          </a:p>
        </p:txBody>
      </p:sp>
      <p:sp>
        <p:nvSpPr>
          <p:cNvPr id="11" name="Shape 8"/>
          <p:cNvSpPr/>
          <p:nvPr/>
        </p:nvSpPr>
        <p:spPr>
          <a:xfrm>
            <a:off x="4343400" y="4800600"/>
            <a:ext cx="3886200" cy="1234440"/>
          </a:xfrm>
          <a:prstGeom prst="roundRect">
            <a:avLst>
              <a:gd name="adj" fmla="val 6667"/>
            </a:avLst>
          </a:prstGeom>
          <a:solidFill>
            <a:srgbClr val="1A2440"/>
          </a:solidFill>
          <a:ln w="9525">
            <a:solidFill>
              <a:srgbClr val="2D3B60"/>
            </a:solidFill>
            <a:prstDash val="solid"/>
          </a:ln>
        </p:spPr>
      </p:sp>
      <p:sp>
        <p:nvSpPr>
          <p:cNvPr id="12" name="Text 9"/>
          <p:cNvSpPr/>
          <p:nvPr/>
        </p:nvSpPr>
        <p:spPr>
          <a:xfrm>
            <a:off x="4544568" y="4928616"/>
            <a:ext cx="3483864" cy="219456"/>
          </a:xfrm>
          <a:prstGeom prst="rect">
            <a:avLst/>
          </a:prstGeom>
          <a:noFill/>
          <a:ln/>
        </p:spPr>
        <p:txBody>
          <a:bodyPr wrap="square" lIns="0" tIns="0" rIns="0" bIns="0" rtlCol="0" anchor="ctr"/>
          <a:lstStyle/>
          <a:p>
            <a:pPr indent="0" marL="0">
              <a:buNone/>
            </a:pPr>
            <a:r>
              <a:rPr lang="en-US" sz="1000" b="1" spc="150" kern="0" dirty="0">
                <a:solidFill>
                  <a:srgbClr val="22D3EE"/>
                </a:solidFill>
                <a:latin typeface="Calibri" pitchFamily="34" charset="0"/>
                <a:ea typeface="Calibri" pitchFamily="34" charset="-122"/>
                <a:cs typeface="Calibri" pitchFamily="34" charset="-120"/>
              </a:rPr>
              <a:t>TARIKH &amp; TEMPAT</a:t>
            </a:r>
            <a:endParaRPr lang="en-US" sz="1000" dirty="0"/>
          </a:p>
        </p:txBody>
      </p:sp>
      <p:sp>
        <p:nvSpPr>
          <p:cNvPr id="13" name="Text 10"/>
          <p:cNvSpPr/>
          <p:nvPr/>
        </p:nvSpPr>
        <p:spPr>
          <a:xfrm>
            <a:off x="4544568" y="5166360"/>
            <a:ext cx="3483864" cy="384048"/>
          </a:xfrm>
          <a:prstGeom prst="rect">
            <a:avLst/>
          </a:prstGeom>
          <a:noFill/>
          <a:ln/>
        </p:spPr>
        <p:txBody>
          <a:bodyPr wrap="square" lIns="0" tIns="0" rIns="0" bIns="0" rtlCol="0" anchor="ctr"/>
          <a:lstStyle/>
          <a:p>
            <a:pPr indent="0" marL="0">
              <a:buNone/>
            </a:pPr>
            <a:r>
              <a:rPr lang="en-US" sz="1500" b="1" dirty="0">
                <a:solidFill>
                  <a:srgbClr val="EDF2FC"/>
                </a:solidFill>
                <a:latin typeface="Calibri" pitchFamily="34" charset="0"/>
                <a:ea typeface="Calibri" pitchFamily="34" charset="-122"/>
                <a:cs typeface="Calibri" pitchFamily="34" charset="-120"/>
              </a:rPr>
              <a:t>13 Ogos 2026 (Khamis)</a:t>
            </a:r>
            <a:endParaRPr lang="en-US" sz="1500" dirty="0"/>
          </a:p>
        </p:txBody>
      </p:sp>
      <p:sp>
        <p:nvSpPr>
          <p:cNvPr id="14" name="Text 11"/>
          <p:cNvSpPr/>
          <p:nvPr/>
        </p:nvSpPr>
        <p:spPr>
          <a:xfrm>
            <a:off x="4544568" y="5568696"/>
            <a:ext cx="3483864" cy="338328"/>
          </a:xfrm>
          <a:prstGeom prst="rect">
            <a:avLst/>
          </a:prstGeom>
          <a:noFill/>
          <a:ln/>
        </p:spPr>
        <p:txBody>
          <a:bodyPr wrap="square" lIns="0" tIns="0" rIns="0" bIns="0" rtlCol="0" anchor="t"/>
          <a:lstStyle/>
          <a:p>
            <a:pPr indent="0" marL="0">
              <a:buNone/>
            </a:pPr>
            <a:r>
              <a:rPr lang="en-US" sz="1050" dirty="0">
                <a:solidFill>
                  <a:srgbClr val="9BA9C8"/>
                </a:solidFill>
                <a:latin typeface="Calibri" pitchFamily="34" charset="0"/>
                <a:ea typeface="Calibri" pitchFamily="34" charset="-122"/>
                <a:cs typeface="Calibri" pitchFamily="34" charset="-120"/>
              </a:rPr>
              <a:t>SK Datuk Usman Awang, Kota Tinggi</a:t>
            </a:r>
            <a:endParaRPr lang="en-US" sz="1050" dirty="0"/>
          </a:p>
          <a:p>
            <a:pPr indent="0" marL="0">
              <a:buNone/>
            </a:pPr>
            <a:r>
              <a:rPr lang="en-US" sz="1050" dirty="0">
                <a:solidFill>
                  <a:srgbClr val="9BA9C8"/>
                </a:solidFill>
                <a:latin typeface="Calibri" pitchFamily="34" charset="0"/>
                <a:ea typeface="Calibri" pitchFamily="34" charset="-122"/>
                <a:cs typeface="Calibri" pitchFamily="34" charset="-120"/>
              </a:rPr>
              <a:t>Slot Perkongsian · 2 jam</a:t>
            </a:r>
            <a:endParaRPr lang="en-US" sz="1050" dirty="0"/>
          </a:p>
        </p:txBody>
      </p:sp>
      <p:sp>
        <p:nvSpPr>
          <p:cNvPr id="16" name="Text 12"/>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17" name="Text 13"/>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8294B5"/>
                </a:solidFill>
                <a:latin typeface="Calibri" pitchFamily="34" charset="0"/>
                <a:ea typeface="Calibri" pitchFamily="34" charset="-122"/>
                <a:cs typeface="Calibri" pitchFamily="34" charset="-120"/>
              </a:rPr>
              <a:t>Pembukaan · 1 / 23</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PEMBUKAAN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Objektif dan Peta Slot Ini</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Dua jam yang santai, praktikal dan terus boleh dicuba di tempat duduk anda</a:t>
            </a:r>
            <a:endParaRPr lang="en-US" sz="1300" dirty="0"/>
          </a:p>
        </p:txBody>
      </p:sp>
      <p:sp>
        <p:nvSpPr>
          <p:cNvPr id="6" name="Shape 3"/>
          <p:cNvSpPr/>
          <p:nvPr/>
        </p:nvSpPr>
        <p:spPr>
          <a:xfrm>
            <a:off x="594360" y="1828800"/>
            <a:ext cx="5943600" cy="1207008"/>
          </a:xfrm>
          <a:prstGeom prst="roundRect">
            <a:avLst>
              <a:gd name="adj" fmla="val 6818"/>
            </a:avLst>
          </a:prstGeom>
          <a:solidFill>
            <a:srgbClr val="F5F8FD"/>
          </a:solidFill>
          <a:ln w="9525">
            <a:solidFill>
              <a:srgbClr val="DCE4F1"/>
            </a:solidFill>
            <a:prstDash val="solid"/>
          </a:ln>
        </p:spPr>
      </p:sp>
      <p:sp>
        <p:nvSpPr>
          <p:cNvPr id="7" name="Shape 4"/>
          <p:cNvSpPr/>
          <p:nvPr/>
        </p:nvSpPr>
        <p:spPr>
          <a:xfrm>
            <a:off x="777240" y="2011680"/>
            <a:ext cx="402336" cy="402336"/>
          </a:xfrm>
          <a:prstGeom prst="ellipse">
            <a:avLst/>
          </a:prstGeom>
          <a:solidFill>
            <a:srgbClr val="128A50"/>
          </a:solidFill>
          <a:ln/>
        </p:spPr>
      </p:sp>
      <p:sp>
        <p:nvSpPr>
          <p:cNvPr id="8" name="Text 5"/>
          <p:cNvSpPr/>
          <p:nvPr/>
        </p:nvSpPr>
        <p:spPr>
          <a:xfrm>
            <a:off x="777240" y="20116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9" name="Text 6"/>
          <p:cNvSpPr/>
          <p:nvPr/>
        </p:nvSpPr>
        <p:spPr>
          <a:xfrm>
            <a:off x="1307592" y="1956816"/>
            <a:ext cx="5029200" cy="402336"/>
          </a:xfrm>
          <a:prstGeom prst="rect">
            <a:avLst/>
          </a:prstGeom>
          <a:noFill/>
          <a:ln/>
        </p:spPr>
        <p:txBody>
          <a:bodyPr wrap="square" lIns="0" tIns="0" rIns="0" bIns="0" rtlCol="0" anchor="ctr"/>
          <a:lstStyle/>
          <a:p>
            <a:pPr indent="0" marL="0">
              <a:buNone/>
            </a:pPr>
            <a:r>
              <a:rPr lang="en-US" sz="1600" b="1" dirty="0">
                <a:solidFill>
                  <a:srgbClr val="16213B"/>
                </a:solidFill>
                <a:latin typeface="Calibri" pitchFamily="34" charset="0"/>
                <a:ea typeface="Calibri" pitchFamily="34" charset="-122"/>
                <a:cs typeface="Calibri" pitchFamily="34" charset="-120"/>
              </a:rPr>
              <a:t>Faham</a:t>
            </a:r>
            <a:endParaRPr lang="en-US" sz="1600" dirty="0"/>
          </a:p>
        </p:txBody>
      </p:sp>
      <p:sp>
        <p:nvSpPr>
          <p:cNvPr id="10" name="Text 7"/>
          <p:cNvSpPr/>
          <p:nvPr/>
        </p:nvSpPr>
        <p:spPr>
          <a:xfrm>
            <a:off x="1307592" y="2359152"/>
            <a:ext cx="5029200" cy="566928"/>
          </a:xfrm>
          <a:prstGeom prst="rect">
            <a:avLst/>
          </a:prstGeom>
          <a:noFill/>
          <a:ln/>
        </p:spPr>
        <p:txBody>
          <a:bodyPr wrap="square" lIns="0" tIns="0" rIns="0" bIns="0" rtlCol="0" anchor="t"/>
          <a:lstStyle/>
          <a:p>
            <a:pPr indent="0" marL="0">
              <a:buNone/>
            </a:pPr>
            <a:r>
              <a:rPr lang="en-US" sz="1200" dirty="0">
                <a:solidFill>
                  <a:srgbClr val="5A6A88"/>
                </a:solidFill>
                <a:latin typeface="Calibri" pitchFamily="34" charset="0"/>
                <a:ea typeface="Calibri" pitchFamily="34" charset="-122"/>
                <a:cs typeface="Calibri" pitchFamily="34" charset="-120"/>
              </a:rPr>
              <a:t>Bagaimana murid dan sekolah menghasilkan aplikasi Android melalui 'vibe coding'.</a:t>
            </a:r>
            <a:endParaRPr lang="en-US" sz="1200" dirty="0"/>
          </a:p>
        </p:txBody>
      </p:sp>
      <p:sp>
        <p:nvSpPr>
          <p:cNvPr id="11" name="Shape 8"/>
          <p:cNvSpPr/>
          <p:nvPr/>
        </p:nvSpPr>
        <p:spPr>
          <a:xfrm>
            <a:off x="594360" y="3200400"/>
            <a:ext cx="5943600" cy="1207008"/>
          </a:xfrm>
          <a:prstGeom prst="roundRect">
            <a:avLst>
              <a:gd name="adj" fmla="val 6818"/>
            </a:avLst>
          </a:prstGeom>
          <a:solidFill>
            <a:srgbClr val="F5F8FD"/>
          </a:solidFill>
          <a:ln w="9525">
            <a:solidFill>
              <a:srgbClr val="DCE4F1"/>
            </a:solidFill>
            <a:prstDash val="solid"/>
          </a:ln>
        </p:spPr>
      </p:sp>
      <p:sp>
        <p:nvSpPr>
          <p:cNvPr id="12" name="Shape 9"/>
          <p:cNvSpPr/>
          <p:nvPr/>
        </p:nvSpPr>
        <p:spPr>
          <a:xfrm>
            <a:off x="777240" y="3383280"/>
            <a:ext cx="402336" cy="402336"/>
          </a:xfrm>
          <a:prstGeom prst="ellipse">
            <a:avLst/>
          </a:prstGeom>
          <a:solidFill>
            <a:srgbClr val="0E97A8"/>
          </a:solidFill>
          <a:ln/>
        </p:spPr>
      </p:sp>
      <p:sp>
        <p:nvSpPr>
          <p:cNvPr id="13" name="Text 10"/>
          <p:cNvSpPr/>
          <p:nvPr/>
        </p:nvSpPr>
        <p:spPr>
          <a:xfrm>
            <a:off x="777240" y="33832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4" name="Text 11"/>
          <p:cNvSpPr/>
          <p:nvPr/>
        </p:nvSpPr>
        <p:spPr>
          <a:xfrm>
            <a:off x="1307592" y="3328416"/>
            <a:ext cx="5029200" cy="402336"/>
          </a:xfrm>
          <a:prstGeom prst="rect">
            <a:avLst/>
          </a:prstGeom>
          <a:noFill/>
          <a:ln/>
        </p:spPr>
        <p:txBody>
          <a:bodyPr wrap="square" lIns="0" tIns="0" rIns="0" bIns="0" rtlCol="0" anchor="ctr"/>
          <a:lstStyle/>
          <a:p>
            <a:pPr indent="0" marL="0">
              <a:buNone/>
            </a:pPr>
            <a:r>
              <a:rPr lang="en-US" sz="1600" b="1" dirty="0">
                <a:solidFill>
                  <a:srgbClr val="16213B"/>
                </a:solidFill>
                <a:latin typeface="Calibri" pitchFamily="34" charset="0"/>
                <a:ea typeface="Calibri" pitchFamily="34" charset="-122"/>
                <a:cs typeface="Calibri" pitchFamily="34" charset="-120"/>
              </a:rPr>
              <a:t>Nilai</a:t>
            </a:r>
            <a:endParaRPr lang="en-US" sz="1600" dirty="0"/>
          </a:p>
        </p:txBody>
      </p:sp>
      <p:sp>
        <p:nvSpPr>
          <p:cNvPr id="15" name="Text 12"/>
          <p:cNvSpPr/>
          <p:nvPr/>
        </p:nvSpPr>
        <p:spPr>
          <a:xfrm>
            <a:off x="1307592" y="3730752"/>
            <a:ext cx="5029200" cy="566928"/>
          </a:xfrm>
          <a:prstGeom prst="rect">
            <a:avLst/>
          </a:prstGeom>
          <a:noFill/>
          <a:ln/>
        </p:spPr>
        <p:txBody>
          <a:bodyPr wrap="square" lIns="0" tIns="0" rIns="0" bIns="0" rtlCol="0" anchor="t"/>
          <a:lstStyle/>
          <a:p>
            <a:pPr indent="0" marL="0">
              <a:buNone/>
            </a:pPr>
            <a:r>
              <a:rPr lang="en-US" sz="1200" dirty="0">
                <a:solidFill>
                  <a:srgbClr val="5A6A88"/>
                </a:solidFill>
                <a:latin typeface="Calibri" pitchFamily="34" charset="0"/>
                <a:ea typeface="Calibri" pitchFamily="34" charset="-122"/>
                <a:cs typeface="Calibri" pitchFamily="34" charset="-120"/>
              </a:rPr>
              <a:t>Menilai hasil murid dengan lebih adil, bermaklumat dan yakin semasa penjurian.</a:t>
            </a:r>
            <a:endParaRPr lang="en-US" sz="1200" dirty="0"/>
          </a:p>
        </p:txBody>
      </p:sp>
      <p:sp>
        <p:nvSpPr>
          <p:cNvPr id="16" name="Shape 13"/>
          <p:cNvSpPr/>
          <p:nvPr/>
        </p:nvSpPr>
        <p:spPr>
          <a:xfrm>
            <a:off x="594360" y="4572000"/>
            <a:ext cx="5943600" cy="1207008"/>
          </a:xfrm>
          <a:prstGeom prst="roundRect">
            <a:avLst>
              <a:gd name="adj" fmla="val 6818"/>
            </a:avLst>
          </a:prstGeom>
          <a:solidFill>
            <a:srgbClr val="F5F8FD"/>
          </a:solidFill>
          <a:ln w="9525">
            <a:solidFill>
              <a:srgbClr val="DCE4F1"/>
            </a:solidFill>
            <a:prstDash val="solid"/>
          </a:ln>
        </p:spPr>
      </p:sp>
      <p:sp>
        <p:nvSpPr>
          <p:cNvPr id="17" name="Shape 14"/>
          <p:cNvSpPr/>
          <p:nvPr/>
        </p:nvSpPr>
        <p:spPr>
          <a:xfrm>
            <a:off x="777240" y="4754880"/>
            <a:ext cx="402336" cy="402336"/>
          </a:xfrm>
          <a:prstGeom prst="ellipse">
            <a:avLst/>
          </a:prstGeom>
          <a:solidFill>
            <a:srgbClr val="C99A2E"/>
          </a:solidFill>
          <a:ln/>
        </p:spPr>
      </p:sp>
      <p:sp>
        <p:nvSpPr>
          <p:cNvPr id="18" name="Text 15"/>
          <p:cNvSpPr/>
          <p:nvPr/>
        </p:nvSpPr>
        <p:spPr>
          <a:xfrm>
            <a:off x="777240" y="4754880"/>
            <a:ext cx="402336" cy="402336"/>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6"/>
          <p:cNvSpPr/>
          <p:nvPr/>
        </p:nvSpPr>
        <p:spPr>
          <a:xfrm>
            <a:off x="1307592" y="4700016"/>
            <a:ext cx="5029200" cy="402336"/>
          </a:xfrm>
          <a:prstGeom prst="rect">
            <a:avLst/>
          </a:prstGeom>
          <a:noFill/>
          <a:ln/>
        </p:spPr>
        <p:txBody>
          <a:bodyPr wrap="square" lIns="0" tIns="0" rIns="0" bIns="0" rtlCol="0" anchor="ctr"/>
          <a:lstStyle/>
          <a:p>
            <a:pPr indent="0" marL="0">
              <a:buNone/>
            </a:pPr>
            <a:r>
              <a:rPr lang="en-US" sz="1600" b="1" dirty="0">
                <a:solidFill>
                  <a:srgbClr val="16213B"/>
                </a:solidFill>
                <a:latin typeface="Calibri" pitchFamily="34" charset="0"/>
                <a:ea typeface="Calibri" pitchFamily="34" charset="-122"/>
                <a:cs typeface="Calibri" pitchFamily="34" charset="-120"/>
              </a:rPr>
              <a:t>Bimbing</a:t>
            </a:r>
            <a:endParaRPr lang="en-US" sz="1600" dirty="0"/>
          </a:p>
        </p:txBody>
      </p:sp>
      <p:sp>
        <p:nvSpPr>
          <p:cNvPr id="20" name="Text 17"/>
          <p:cNvSpPr/>
          <p:nvPr/>
        </p:nvSpPr>
        <p:spPr>
          <a:xfrm>
            <a:off x="1307592" y="5102352"/>
            <a:ext cx="5029200" cy="566928"/>
          </a:xfrm>
          <a:prstGeom prst="rect">
            <a:avLst/>
          </a:prstGeom>
          <a:noFill/>
          <a:ln/>
        </p:spPr>
        <p:txBody>
          <a:bodyPr wrap="square" lIns="0" tIns="0" rIns="0" bIns="0" rtlCol="0" anchor="t"/>
          <a:lstStyle/>
          <a:p>
            <a:pPr indent="0" marL="0">
              <a:buNone/>
            </a:pPr>
            <a:r>
              <a:rPr lang="en-US" sz="1200" dirty="0">
                <a:solidFill>
                  <a:srgbClr val="5A6A88"/>
                </a:solidFill>
                <a:latin typeface="Calibri" pitchFamily="34" charset="0"/>
                <a:ea typeface="Calibri" pitchFamily="34" charset="-122"/>
                <a:cs typeface="Calibri" pitchFamily="34" charset="-120"/>
              </a:rPr>
              <a:t>Membimbing murid, guru dan sekolah selepas ini untuk pertandingan akan datang.</a:t>
            </a:r>
            <a:endParaRPr lang="en-US" sz="1200" dirty="0"/>
          </a:p>
        </p:txBody>
      </p:sp>
      <p:sp>
        <p:nvSpPr>
          <p:cNvPr id="21" name="Shape 18"/>
          <p:cNvSpPr/>
          <p:nvPr/>
        </p:nvSpPr>
        <p:spPr>
          <a:xfrm>
            <a:off x="6812280" y="1828800"/>
            <a:ext cx="4782312" cy="4041648"/>
          </a:xfrm>
          <a:prstGeom prst="roundRect">
            <a:avLst>
              <a:gd name="adj" fmla="val 2262"/>
            </a:avLst>
          </a:prstGeom>
          <a:solidFill>
            <a:srgbClr val="111A30"/>
          </a:solidFill>
          <a:ln/>
        </p:spPr>
      </p:sp>
      <p:sp>
        <p:nvSpPr>
          <p:cNvPr id="22" name="Text 19"/>
          <p:cNvSpPr/>
          <p:nvPr/>
        </p:nvSpPr>
        <p:spPr>
          <a:xfrm>
            <a:off x="7086600" y="2029968"/>
            <a:ext cx="4206240" cy="274320"/>
          </a:xfrm>
          <a:prstGeom prst="rect">
            <a:avLst/>
          </a:prstGeom>
          <a:noFill/>
          <a:ln/>
        </p:spPr>
        <p:txBody>
          <a:bodyPr wrap="square" lIns="0" tIns="0" rIns="0" bIns="0" rtlCol="0" anchor="ctr"/>
          <a:lstStyle/>
          <a:p>
            <a:pPr indent="0" marL="0">
              <a:buNone/>
            </a:pPr>
            <a:r>
              <a:rPr lang="en-US" sz="1100" b="1" spc="200" kern="0" dirty="0">
                <a:solidFill>
                  <a:srgbClr val="3DDC84"/>
                </a:solidFill>
                <a:latin typeface="Calibri" pitchFamily="34" charset="0"/>
                <a:ea typeface="Calibri" pitchFamily="34" charset="-122"/>
                <a:cs typeface="Calibri" pitchFamily="34" charset="-120"/>
              </a:rPr>
              <a:t>PETA 2 JAM KITA</a:t>
            </a:r>
            <a:endParaRPr lang="en-US" sz="1100" dirty="0"/>
          </a:p>
        </p:txBody>
      </p:sp>
      <p:sp>
        <p:nvSpPr>
          <p:cNvPr id="23" name="Text 20"/>
          <p:cNvSpPr/>
          <p:nvPr/>
        </p:nvSpPr>
        <p:spPr>
          <a:xfrm>
            <a:off x="7086600" y="2395728"/>
            <a:ext cx="914400" cy="457200"/>
          </a:xfrm>
          <a:prstGeom prst="rect">
            <a:avLst/>
          </a:prstGeom>
          <a:noFill/>
          <a:ln/>
        </p:spPr>
        <p:txBody>
          <a:bodyPr wrap="square" lIns="0" tIns="0" rIns="0" bIns="0" rtlCol="0" anchor="ctr"/>
          <a:lstStyle/>
          <a:p>
            <a:pPr indent="0" marL="0">
              <a:buNone/>
            </a:pPr>
            <a:r>
              <a:rPr lang="en-US" sz="1150" b="1" dirty="0">
                <a:solidFill>
                  <a:srgbClr val="22D3EE"/>
                </a:solidFill>
                <a:latin typeface="Calibri" pitchFamily="34" charset="0"/>
                <a:ea typeface="Calibri" pitchFamily="34" charset="-122"/>
                <a:cs typeface="Calibri" pitchFamily="34" charset="-120"/>
              </a:rPr>
              <a:t>0 – 5</a:t>
            </a:r>
            <a:endParaRPr lang="en-US" sz="1150" dirty="0"/>
          </a:p>
        </p:txBody>
      </p:sp>
      <p:sp>
        <p:nvSpPr>
          <p:cNvPr id="24" name="Text 21"/>
          <p:cNvSpPr/>
          <p:nvPr/>
        </p:nvSpPr>
        <p:spPr>
          <a:xfrm>
            <a:off x="8092440" y="2395728"/>
            <a:ext cx="3383280" cy="457200"/>
          </a:xfrm>
          <a:prstGeom prst="rect">
            <a:avLst/>
          </a:prstGeom>
          <a:noFill/>
          <a:ln/>
        </p:spPr>
        <p:txBody>
          <a:bodyPr wrap="square" lIns="0" tIns="0" rIns="0" bIns="0" rtlCol="0" anchor="ctr"/>
          <a:lstStyle/>
          <a:p>
            <a:pPr indent="0" marL="0">
              <a:buNone/>
            </a:pPr>
            <a:r>
              <a:rPr lang="en-US" sz="1250" dirty="0">
                <a:solidFill>
                  <a:srgbClr val="EDF2FC"/>
                </a:solidFill>
                <a:latin typeface="Calibri" pitchFamily="34" charset="0"/>
                <a:ea typeface="Calibri" pitchFamily="34" charset="-122"/>
                <a:cs typeface="Calibri" pitchFamily="34" charset="-120"/>
              </a:rPr>
              <a:t>Pembukaan</a:t>
            </a:r>
            <a:endParaRPr lang="en-US" sz="1250" dirty="0"/>
          </a:p>
        </p:txBody>
      </p:sp>
      <p:sp>
        <p:nvSpPr>
          <p:cNvPr id="25" name="Text 22"/>
          <p:cNvSpPr/>
          <p:nvPr/>
        </p:nvSpPr>
        <p:spPr>
          <a:xfrm>
            <a:off x="7086600" y="2962656"/>
            <a:ext cx="914400" cy="457200"/>
          </a:xfrm>
          <a:prstGeom prst="rect">
            <a:avLst/>
          </a:prstGeom>
          <a:noFill/>
          <a:ln/>
        </p:spPr>
        <p:txBody>
          <a:bodyPr wrap="square" lIns="0" tIns="0" rIns="0" bIns="0" rtlCol="0" anchor="ctr"/>
          <a:lstStyle/>
          <a:p>
            <a:pPr indent="0" marL="0">
              <a:buNone/>
            </a:pPr>
            <a:r>
              <a:rPr lang="en-US" sz="1150" b="1" dirty="0">
                <a:solidFill>
                  <a:srgbClr val="22D3EE"/>
                </a:solidFill>
                <a:latin typeface="Calibri" pitchFamily="34" charset="0"/>
                <a:ea typeface="Calibri" pitchFamily="34" charset="-122"/>
                <a:cs typeface="Calibri" pitchFamily="34" charset="-120"/>
              </a:rPr>
              <a:t>5 – 20</a:t>
            </a:r>
            <a:endParaRPr lang="en-US" sz="1150" dirty="0"/>
          </a:p>
        </p:txBody>
      </p:sp>
      <p:sp>
        <p:nvSpPr>
          <p:cNvPr id="26" name="Text 23"/>
          <p:cNvSpPr/>
          <p:nvPr/>
        </p:nvSpPr>
        <p:spPr>
          <a:xfrm>
            <a:off x="8092440" y="2962656"/>
            <a:ext cx="3383280" cy="457200"/>
          </a:xfrm>
          <a:prstGeom prst="rect">
            <a:avLst/>
          </a:prstGeom>
          <a:noFill/>
          <a:ln/>
        </p:spPr>
        <p:txBody>
          <a:bodyPr wrap="square" lIns="0" tIns="0" rIns="0" bIns="0" rtlCol="0" anchor="ctr"/>
          <a:lstStyle/>
          <a:p>
            <a:pPr indent="0" marL="0">
              <a:buNone/>
            </a:pPr>
            <a:r>
              <a:rPr lang="en-US" sz="1250" dirty="0">
                <a:solidFill>
                  <a:srgbClr val="EDF2FC"/>
                </a:solidFill>
                <a:latin typeface="Calibri" pitchFamily="34" charset="0"/>
                <a:ea typeface="Calibri" pitchFamily="34" charset="-122"/>
                <a:cs typeface="Calibri" pitchFamily="34" charset="-120"/>
              </a:rPr>
              <a:t>Vibe coding dan 3 Level</a:t>
            </a:r>
            <a:endParaRPr lang="en-US" sz="1250" dirty="0"/>
          </a:p>
        </p:txBody>
      </p:sp>
      <p:sp>
        <p:nvSpPr>
          <p:cNvPr id="27" name="Text 24"/>
          <p:cNvSpPr/>
          <p:nvPr/>
        </p:nvSpPr>
        <p:spPr>
          <a:xfrm>
            <a:off x="7086600" y="3529584"/>
            <a:ext cx="914400" cy="457200"/>
          </a:xfrm>
          <a:prstGeom prst="rect">
            <a:avLst/>
          </a:prstGeom>
          <a:noFill/>
          <a:ln/>
        </p:spPr>
        <p:txBody>
          <a:bodyPr wrap="square" lIns="0" tIns="0" rIns="0" bIns="0" rtlCol="0" anchor="ctr"/>
          <a:lstStyle/>
          <a:p>
            <a:pPr indent="0" marL="0">
              <a:buNone/>
            </a:pPr>
            <a:r>
              <a:rPr lang="en-US" sz="1150" b="1" dirty="0">
                <a:solidFill>
                  <a:srgbClr val="22D3EE"/>
                </a:solidFill>
                <a:latin typeface="Calibri" pitchFamily="34" charset="0"/>
                <a:ea typeface="Calibri" pitchFamily="34" charset="-122"/>
                <a:cs typeface="Calibri" pitchFamily="34" charset="-120"/>
              </a:rPr>
              <a:t>20 – 35</a:t>
            </a:r>
            <a:endParaRPr lang="en-US" sz="1150" dirty="0"/>
          </a:p>
        </p:txBody>
      </p:sp>
      <p:sp>
        <p:nvSpPr>
          <p:cNvPr id="28" name="Text 25"/>
          <p:cNvSpPr/>
          <p:nvPr/>
        </p:nvSpPr>
        <p:spPr>
          <a:xfrm>
            <a:off x="8092440" y="3529584"/>
            <a:ext cx="3383280" cy="457200"/>
          </a:xfrm>
          <a:prstGeom prst="rect">
            <a:avLst/>
          </a:prstGeom>
          <a:noFill/>
          <a:ln/>
        </p:spPr>
        <p:txBody>
          <a:bodyPr wrap="square" lIns="0" tIns="0" rIns="0" bIns="0" rtlCol="0" anchor="ctr"/>
          <a:lstStyle/>
          <a:p>
            <a:pPr indent="0" marL="0">
              <a:buNone/>
            </a:pPr>
            <a:r>
              <a:rPr lang="en-US" sz="1250" dirty="0">
                <a:solidFill>
                  <a:srgbClr val="EDF2FC"/>
                </a:solidFill>
                <a:latin typeface="Calibri" pitchFamily="34" charset="0"/>
                <a:ea typeface="Calibri" pitchFamily="34" charset="-122"/>
                <a:cs typeface="Calibri" pitchFamily="34" charset="-120"/>
              </a:rPr>
              <a:t>Cara murid hasilkan 'app Android'</a:t>
            </a:r>
            <a:endParaRPr lang="en-US" sz="1250" dirty="0"/>
          </a:p>
        </p:txBody>
      </p:sp>
      <p:sp>
        <p:nvSpPr>
          <p:cNvPr id="29" name="Text 26"/>
          <p:cNvSpPr/>
          <p:nvPr/>
        </p:nvSpPr>
        <p:spPr>
          <a:xfrm>
            <a:off x="7086600" y="4096512"/>
            <a:ext cx="914400" cy="457200"/>
          </a:xfrm>
          <a:prstGeom prst="rect">
            <a:avLst/>
          </a:prstGeom>
          <a:noFill/>
          <a:ln/>
        </p:spPr>
        <p:txBody>
          <a:bodyPr wrap="square" lIns="0" tIns="0" rIns="0" bIns="0" rtlCol="0" anchor="ctr"/>
          <a:lstStyle/>
          <a:p>
            <a:pPr indent="0" marL="0">
              <a:buNone/>
            </a:pPr>
            <a:r>
              <a:rPr lang="en-US" sz="1150" b="1" dirty="0">
                <a:solidFill>
                  <a:srgbClr val="22D3EE"/>
                </a:solidFill>
                <a:latin typeface="Calibri" pitchFamily="34" charset="0"/>
                <a:ea typeface="Calibri" pitchFamily="34" charset="-122"/>
                <a:cs typeface="Calibri" pitchFamily="34" charset="-120"/>
              </a:rPr>
              <a:t>35 – 50</a:t>
            </a:r>
            <a:endParaRPr lang="en-US" sz="1150" dirty="0"/>
          </a:p>
        </p:txBody>
      </p:sp>
      <p:sp>
        <p:nvSpPr>
          <p:cNvPr id="30" name="Text 27"/>
          <p:cNvSpPr/>
          <p:nvPr/>
        </p:nvSpPr>
        <p:spPr>
          <a:xfrm>
            <a:off x="8092440" y="4096512"/>
            <a:ext cx="3383280" cy="457200"/>
          </a:xfrm>
          <a:prstGeom prst="rect">
            <a:avLst/>
          </a:prstGeom>
          <a:noFill/>
          <a:ln/>
        </p:spPr>
        <p:txBody>
          <a:bodyPr wrap="square" lIns="0" tIns="0" rIns="0" bIns="0" rtlCol="0" anchor="ctr"/>
          <a:lstStyle/>
          <a:p>
            <a:pPr indent="0" marL="0">
              <a:buNone/>
            </a:pPr>
            <a:r>
              <a:rPr lang="en-US" sz="1250" dirty="0">
                <a:solidFill>
                  <a:srgbClr val="EDF2FC"/>
                </a:solidFill>
                <a:latin typeface="Calibri" pitchFamily="34" charset="0"/>
                <a:ea typeface="Calibri" pitchFamily="34" charset="-122"/>
                <a:cs typeface="Calibri" pitchFamily="34" charset="-120"/>
              </a:rPr>
              <a:t>Resipi app percuma (Level 2)</a:t>
            </a:r>
            <a:endParaRPr lang="en-US" sz="1250" dirty="0"/>
          </a:p>
        </p:txBody>
      </p:sp>
      <p:sp>
        <p:nvSpPr>
          <p:cNvPr id="31" name="Text 28"/>
          <p:cNvSpPr/>
          <p:nvPr/>
        </p:nvSpPr>
        <p:spPr>
          <a:xfrm>
            <a:off x="7086600" y="4663440"/>
            <a:ext cx="914400" cy="457200"/>
          </a:xfrm>
          <a:prstGeom prst="rect">
            <a:avLst/>
          </a:prstGeom>
          <a:noFill/>
          <a:ln/>
        </p:spPr>
        <p:txBody>
          <a:bodyPr wrap="square" lIns="0" tIns="0" rIns="0" bIns="0" rtlCol="0" anchor="ctr"/>
          <a:lstStyle/>
          <a:p>
            <a:pPr indent="0" marL="0">
              <a:buNone/>
            </a:pPr>
            <a:r>
              <a:rPr lang="en-US" sz="1150" b="1" dirty="0">
                <a:solidFill>
                  <a:srgbClr val="22D3EE"/>
                </a:solidFill>
                <a:latin typeface="Calibri" pitchFamily="34" charset="0"/>
                <a:ea typeface="Calibri" pitchFamily="34" charset="-122"/>
                <a:cs typeface="Calibri" pitchFamily="34" charset="-120"/>
              </a:rPr>
              <a:t>50 – 95</a:t>
            </a:r>
            <a:endParaRPr lang="en-US" sz="1150" dirty="0"/>
          </a:p>
        </p:txBody>
      </p:sp>
      <p:sp>
        <p:nvSpPr>
          <p:cNvPr id="32" name="Text 29"/>
          <p:cNvSpPr/>
          <p:nvPr/>
        </p:nvSpPr>
        <p:spPr>
          <a:xfrm>
            <a:off x="8092440" y="4663440"/>
            <a:ext cx="3383280" cy="457200"/>
          </a:xfrm>
          <a:prstGeom prst="rect">
            <a:avLst/>
          </a:prstGeom>
          <a:noFill/>
          <a:ln/>
        </p:spPr>
        <p:txBody>
          <a:bodyPr wrap="square" lIns="0" tIns="0" rIns="0" bIns="0" rtlCol="0" anchor="ctr"/>
          <a:lstStyle/>
          <a:p>
            <a:pPr indent="0" marL="0">
              <a:buNone/>
            </a:pPr>
            <a:r>
              <a:rPr lang="en-US" sz="1250" dirty="0">
                <a:solidFill>
                  <a:srgbClr val="EDF2FC"/>
                </a:solidFill>
                <a:latin typeface="Calibri" pitchFamily="34" charset="0"/>
                <a:ea typeface="Calibri" pitchFamily="34" charset="-122"/>
                <a:cs typeface="Calibri" pitchFamily="34" charset="-120"/>
              </a:rPr>
              <a:t>Demo langsung dan hands-on LMS</a:t>
            </a:r>
            <a:endParaRPr lang="en-US" sz="1250" dirty="0"/>
          </a:p>
        </p:txBody>
      </p:sp>
      <p:sp>
        <p:nvSpPr>
          <p:cNvPr id="33" name="Text 30"/>
          <p:cNvSpPr/>
          <p:nvPr/>
        </p:nvSpPr>
        <p:spPr>
          <a:xfrm>
            <a:off x="7086600" y="5230368"/>
            <a:ext cx="914400" cy="457200"/>
          </a:xfrm>
          <a:prstGeom prst="rect">
            <a:avLst/>
          </a:prstGeom>
          <a:noFill/>
          <a:ln/>
        </p:spPr>
        <p:txBody>
          <a:bodyPr wrap="square" lIns="0" tIns="0" rIns="0" bIns="0" rtlCol="0" anchor="ctr"/>
          <a:lstStyle/>
          <a:p>
            <a:pPr indent="0" marL="0">
              <a:buNone/>
            </a:pPr>
            <a:r>
              <a:rPr lang="en-US" sz="1150" b="1" dirty="0">
                <a:solidFill>
                  <a:srgbClr val="22D3EE"/>
                </a:solidFill>
                <a:latin typeface="Calibri" pitchFamily="34" charset="0"/>
                <a:ea typeface="Calibri" pitchFamily="34" charset="-122"/>
                <a:cs typeface="Calibri" pitchFamily="34" charset="-120"/>
              </a:rPr>
              <a:t>95 – 120</a:t>
            </a:r>
            <a:endParaRPr lang="en-US" sz="1150" dirty="0"/>
          </a:p>
        </p:txBody>
      </p:sp>
      <p:sp>
        <p:nvSpPr>
          <p:cNvPr id="34" name="Text 31"/>
          <p:cNvSpPr/>
          <p:nvPr/>
        </p:nvSpPr>
        <p:spPr>
          <a:xfrm>
            <a:off x="8092440" y="5230368"/>
            <a:ext cx="3383280" cy="457200"/>
          </a:xfrm>
          <a:prstGeom prst="rect">
            <a:avLst/>
          </a:prstGeom>
          <a:noFill/>
          <a:ln/>
        </p:spPr>
        <p:txBody>
          <a:bodyPr wrap="square" lIns="0" tIns="0" rIns="0" bIns="0" rtlCol="0" anchor="ctr"/>
          <a:lstStyle/>
          <a:p>
            <a:pPr indent="0" marL="0">
              <a:buNone/>
            </a:pPr>
            <a:r>
              <a:rPr lang="en-US" sz="1250" dirty="0">
                <a:solidFill>
                  <a:srgbClr val="EDF2FC"/>
                </a:solidFill>
                <a:latin typeface="Calibri" pitchFamily="34" charset="0"/>
                <a:ea typeface="Calibri" pitchFamily="34" charset="-122"/>
                <a:cs typeface="Calibri" pitchFamily="34" charset="-120"/>
              </a:rPr>
              <a:t>Sudut penjurian, rumusan dan Q&amp;A</a:t>
            </a:r>
            <a:endParaRPr lang="en-US" sz="1250" dirty="0"/>
          </a:p>
        </p:txBody>
      </p:sp>
      <p:pic>
        <p:nvPicPr>
          <p:cNvPr id="36" name="Image 1" descr="img/mascot-nobg.png">    </p:cNvPr>
          <p:cNvPicPr>
            <a:picLocks noChangeAspect="1"/>
          </p:cNvPicPr>
          <p:nvPr/>
        </p:nvPicPr>
        <p:blipFill>
          <a:blip r:embed="rId2"/>
          <a:stretch>
            <a:fillRect/>
          </a:stretch>
        </p:blipFill>
        <p:spPr>
          <a:xfrm>
            <a:off x="11356848" y="5833872"/>
            <a:ext cx="566928" cy="566928"/>
          </a:xfrm>
          <a:prstGeom prst="rect">
            <a:avLst/>
          </a:prstGeom>
        </p:spPr>
      </p:pic>
      <p:sp>
        <p:nvSpPr>
          <p:cNvPr id="37" name="Text 32"/>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8" name="Text 33"/>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Pembukaan · 2 / 23</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img/div-vibe.jpg">    </p:cNvPr>
          <p:cNvPicPr>
            <a:picLocks noChangeAspect="1"/>
          </p:cNvPicPr>
          <p:nvPr/>
        </p:nvPicPr>
        <p:blipFill>
          <a:blip r:embed="rId1"/>
          <a:srcRect l="0" r="0" t="0" b="0"/>
          <a:stretch/>
        </p:blipFill>
        <p:spPr>
          <a:xfrm>
            <a:off x="8732520" y="0"/>
            <a:ext cx="3456432" cy="6858000"/>
          </a:xfrm>
          <a:prstGeom prst="rect">
            <a:avLst/>
          </a:prstGeom>
        </p:spPr>
      </p:pic>
      <p:sp>
        <p:nvSpPr>
          <p:cNvPr id="3" name="Text 0"/>
          <p:cNvSpPr/>
          <p:nvPr/>
        </p:nvSpPr>
        <p:spPr>
          <a:xfrm>
            <a:off x="594360" y="365760"/>
            <a:ext cx="7772400"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2 · KONSEP</a:t>
            </a:r>
            <a:endParaRPr lang="en-US" sz="1200" dirty="0"/>
          </a:p>
        </p:txBody>
      </p:sp>
      <p:sp>
        <p:nvSpPr>
          <p:cNvPr id="4" name="Text 1"/>
          <p:cNvSpPr/>
          <p:nvPr/>
        </p:nvSpPr>
        <p:spPr>
          <a:xfrm>
            <a:off x="594360" y="640080"/>
            <a:ext cx="7772400"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Apa Itu 'Vibe Coding'?</a:t>
            </a:r>
            <a:endParaRPr lang="en-US" sz="2900" dirty="0"/>
          </a:p>
        </p:txBody>
      </p:sp>
      <p:sp>
        <p:nvSpPr>
          <p:cNvPr id="5" name="Text 2"/>
          <p:cNvSpPr/>
          <p:nvPr/>
        </p:nvSpPr>
        <p:spPr>
          <a:xfrm>
            <a:off x="594360" y="1225296"/>
            <a:ext cx="7772400"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Istilah oleh Andrej Karpathy (2025). Kini cara paling popular membina aplikasi</a:t>
            </a:r>
            <a:endParaRPr lang="en-US" sz="1300" dirty="0"/>
          </a:p>
        </p:txBody>
      </p:sp>
      <p:sp>
        <p:nvSpPr>
          <p:cNvPr id="6" name="Shape 3"/>
          <p:cNvSpPr/>
          <p:nvPr/>
        </p:nvSpPr>
        <p:spPr>
          <a:xfrm>
            <a:off x="594360" y="1783080"/>
            <a:ext cx="7818120" cy="1051560"/>
          </a:xfrm>
          <a:prstGeom prst="roundRect">
            <a:avLst>
              <a:gd name="adj" fmla="val 7826"/>
            </a:avLst>
          </a:prstGeom>
          <a:solidFill>
            <a:srgbClr val="F5F8FD"/>
          </a:solidFill>
          <a:ln w="15875">
            <a:solidFill>
              <a:srgbClr val="128A50"/>
            </a:solidFill>
            <a:prstDash val="solid"/>
          </a:ln>
        </p:spPr>
      </p:sp>
      <p:sp>
        <p:nvSpPr>
          <p:cNvPr id="7" name="Text 4"/>
          <p:cNvSpPr/>
          <p:nvPr/>
        </p:nvSpPr>
        <p:spPr>
          <a:xfrm>
            <a:off x="850392" y="1783080"/>
            <a:ext cx="7315200" cy="1051560"/>
          </a:xfrm>
          <a:prstGeom prst="rect">
            <a:avLst/>
          </a:prstGeom>
          <a:noFill/>
          <a:ln/>
        </p:spPr>
        <p:txBody>
          <a:bodyPr wrap="square" lIns="0" tIns="0" rIns="0" bIns="0" rtlCol="0" anchor="ctr"/>
          <a:lstStyle/>
          <a:p>
            <a:pPr indent="0" marL="0">
              <a:buNone/>
            </a:pPr>
            <a:r>
              <a:rPr lang="en-US" sz="1500" dirty="0">
                <a:solidFill>
                  <a:srgbClr val="16213B"/>
                </a:solidFill>
                <a:latin typeface="Calibri" pitchFamily="34" charset="0"/>
                <a:ea typeface="Calibri" pitchFamily="34" charset="-122"/>
                <a:cs typeface="Calibri" pitchFamily="34" charset="-120"/>
              </a:rPr>
              <a:t>Kita terangkan </a:t>
            </a:r>
            <a:pPr indent="0" marL="0">
              <a:buNone/>
            </a:pPr>
            <a:r>
              <a:rPr lang="en-US" sz="1500" b="1" dirty="0">
                <a:solidFill>
                  <a:srgbClr val="0E6B3E"/>
                </a:solidFill>
                <a:latin typeface="Calibri" pitchFamily="34" charset="0"/>
                <a:ea typeface="Calibri" pitchFamily="34" charset="-122"/>
                <a:cs typeface="Calibri" pitchFamily="34" charset="-120"/>
              </a:rPr>
              <a:t>APA</a:t>
            </a:r>
            <a:pPr indent="0" marL="0">
              <a:buNone/>
            </a:pPr>
            <a:r>
              <a:rPr lang="en-US" sz="1500" dirty="0">
                <a:solidFill>
                  <a:srgbClr val="16213B"/>
                </a:solidFill>
                <a:latin typeface="Calibri" pitchFamily="34" charset="0"/>
                <a:ea typeface="Calibri" pitchFamily="34" charset="-122"/>
                <a:cs typeface="Calibri" pitchFamily="34" charset="-120"/>
              </a:rPr>
              <a:t> yang kita mahu dalam bahasa biasa. AI pula yang menulis kod dan membina aplikasinya untuk kita.</a:t>
            </a:r>
            <a:endParaRPr lang="en-US" sz="1500" dirty="0"/>
          </a:p>
        </p:txBody>
      </p:sp>
      <p:sp>
        <p:nvSpPr>
          <p:cNvPr id="8" name="Text 5"/>
          <p:cNvSpPr/>
          <p:nvPr/>
        </p:nvSpPr>
        <p:spPr>
          <a:xfrm>
            <a:off x="594360" y="3063240"/>
            <a:ext cx="7315200" cy="274320"/>
          </a:xfrm>
          <a:prstGeom prst="rect">
            <a:avLst/>
          </a:prstGeom>
          <a:noFill/>
          <a:ln/>
        </p:spPr>
        <p:txBody>
          <a:bodyPr wrap="square" lIns="0" tIns="0" rIns="0" bIns="0" rtlCol="0" anchor="ctr"/>
          <a:lstStyle/>
          <a:p>
            <a:pPr indent="0" marL="0">
              <a:buNone/>
            </a:pPr>
            <a:r>
              <a:rPr lang="en-US" sz="1300" b="1" dirty="0">
                <a:solidFill>
                  <a:srgbClr val="16213B"/>
                </a:solidFill>
                <a:latin typeface="Calibri" pitchFamily="34" charset="0"/>
                <a:ea typeface="Calibri" pitchFamily="34" charset="-122"/>
                <a:cs typeface="Calibri" pitchFamily="34" charset="-120"/>
              </a:rPr>
              <a:t>Analogi mudah:</a:t>
            </a:r>
            <a:endParaRPr lang="en-US" sz="1300" dirty="0"/>
          </a:p>
        </p:txBody>
      </p:sp>
      <p:sp>
        <p:nvSpPr>
          <p:cNvPr id="9" name="Text 6"/>
          <p:cNvSpPr/>
          <p:nvPr/>
        </p:nvSpPr>
        <p:spPr>
          <a:xfrm>
            <a:off x="594360" y="3364992"/>
            <a:ext cx="7772400" cy="685800"/>
          </a:xfrm>
          <a:prstGeom prst="rect">
            <a:avLst/>
          </a:prstGeom>
          <a:noFill/>
          <a:ln/>
        </p:spPr>
        <p:txBody>
          <a:bodyPr wrap="square" lIns="0" tIns="0" rIns="0" bIns="0" rtlCol="0" anchor="ctr"/>
          <a:lstStyle/>
          <a:p>
            <a:pPr indent="0" marL="0">
              <a:buNone/>
            </a:pPr>
            <a:r>
              <a:rPr lang="en-US" sz="1250" dirty="0">
                <a:solidFill>
                  <a:srgbClr val="5A6A88"/>
                </a:solidFill>
                <a:latin typeface="Calibri" pitchFamily="34" charset="0"/>
                <a:ea typeface="Calibri" pitchFamily="34" charset="-122"/>
                <a:cs typeface="Calibri" pitchFamily="34" charset="-120"/>
              </a:rPr>
              <a:t>Macam memesan kek. Anda beritahu rasa, saiz dan hiasan yang diingini. Tukang kek yang menguli dan membakar. Anda tetap perlu merasa dan menyemak hasilnya sebelum diterima.</a:t>
            </a:r>
            <a:endParaRPr lang="en-US" sz="1250" dirty="0"/>
          </a:p>
        </p:txBody>
      </p:sp>
      <p:sp>
        <p:nvSpPr>
          <p:cNvPr id="10" name="Shape 7"/>
          <p:cNvSpPr/>
          <p:nvPr/>
        </p:nvSpPr>
        <p:spPr>
          <a:xfrm>
            <a:off x="594360" y="4251960"/>
            <a:ext cx="2471928" cy="1600200"/>
          </a:xfrm>
          <a:prstGeom prst="roundRect">
            <a:avLst>
              <a:gd name="adj" fmla="val 5143"/>
            </a:avLst>
          </a:prstGeom>
          <a:solidFill>
            <a:srgbClr val="F5F8FD"/>
          </a:solidFill>
          <a:ln w="9525">
            <a:solidFill>
              <a:srgbClr val="DCE4F1"/>
            </a:solidFill>
            <a:prstDash val="solid"/>
          </a:ln>
        </p:spPr>
      </p:sp>
      <p:sp>
        <p:nvSpPr>
          <p:cNvPr id="11" name="Shape 8"/>
          <p:cNvSpPr/>
          <p:nvPr/>
        </p:nvSpPr>
        <p:spPr>
          <a:xfrm>
            <a:off x="740664" y="4398264"/>
            <a:ext cx="329184" cy="329184"/>
          </a:xfrm>
          <a:prstGeom prst="ellipse">
            <a:avLst/>
          </a:prstGeom>
          <a:solidFill>
            <a:srgbClr val="128A50"/>
          </a:solidFill>
          <a:ln/>
        </p:spPr>
      </p:sp>
      <p:sp>
        <p:nvSpPr>
          <p:cNvPr id="12" name="Text 9"/>
          <p:cNvSpPr/>
          <p:nvPr/>
        </p:nvSpPr>
        <p:spPr>
          <a:xfrm>
            <a:off x="740664" y="439826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3" name="Text 10"/>
          <p:cNvSpPr/>
          <p:nvPr/>
        </p:nvSpPr>
        <p:spPr>
          <a:xfrm>
            <a:off x="1161288" y="4379976"/>
            <a:ext cx="1758696"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Tidak perlu tahu coding untuk mula</a:t>
            </a:r>
            <a:endParaRPr lang="en-US" sz="1350" dirty="0"/>
          </a:p>
        </p:txBody>
      </p:sp>
      <p:sp>
        <p:nvSpPr>
          <p:cNvPr id="14" name="Text 11"/>
          <p:cNvSpPr/>
          <p:nvPr/>
        </p:nvSpPr>
        <p:spPr>
          <a:xfrm>
            <a:off x="777240" y="4800600"/>
            <a:ext cx="2106168" cy="90525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Arahan dalam bahasa biasa sudah memadai untuk aplikasi mudah.</a:t>
            </a:r>
            <a:endParaRPr lang="en-US" sz="1100" dirty="0"/>
          </a:p>
        </p:txBody>
      </p:sp>
      <p:sp>
        <p:nvSpPr>
          <p:cNvPr id="15" name="Shape 12"/>
          <p:cNvSpPr/>
          <p:nvPr/>
        </p:nvSpPr>
        <p:spPr>
          <a:xfrm>
            <a:off x="3267456" y="4251960"/>
            <a:ext cx="2471928" cy="1600200"/>
          </a:xfrm>
          <a:prstGeom prst="roundRect">
            <a:avLst>
              <a:gd name="adj" fmla="val 5143"/>
            </a:avLst>
          </a:prstGeom>
          <a:solidFill>
            <a:srgbClr val="F5F8FD"/>
          </a:solidFill>
          <a:ln w="9525">
            <a:solidFill>
              <a:srgbClr val="DCE4F1"/>
            </a:solidFill>
            <a:prstDash val="solid"/>
          </a:ln>
        </p:spPr>
      </p:sp>
      <p:sp>
        <p:nvSpPr>
          <p:cNvPr id="16" name="Shape 13"/>
          <p:cNvSpPr/>
          <p:nvPr/>
        </p:nvSpPr>
        <p:spPr>
          <a:xfrm>
            <a:off x="3413760" y="4398264"/>
            <a:ext cx="329184" cy="329184"/>
          </a:xfrm>
          <a:prstGeom prst="ellipse">
            <a:avLst/>
          </a:prstGeom>
          <a:solidFill>
            <a:srgbClr val="128A50"/>
          </a:solidFill>
          <a:ln/>
        </p:spPr>
      </p:sp>
      <p:sp>
        <p:nvSpPr>
          <p:cNvPr id="17" name="Text 14"/>
          <p:cNvSpPr/>
          <p:nvPr/>
        </p:nvSpPr>
        <p:spPr>
          <a:xfrm>
            <a:off x="3413760" y="439826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8" name="Text 15"/>
          <p:cNvSpPr/>
          <p:nvPr/>
        </p:nvSpPr>
        <p:spPr>
          <a:xfrm>
            <a:off x="3834384" y="4379976"/>
            <a:ext cx="1758696"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Bahasa Melayu pun boleh</a:t>
            </a:r>
            <a:endParaRPr lang="en-US" sz="1350" dirty="0"/>
          </a:p>
        </p:txBody>
      </p:sp>
      <p:sp>
        <p:nvSpPr>
          <p:cNvPr id="19" name="Text 16"/>
          <p:cNvSpPr/>
          <p:nvPr/>
        </p:nvSpPr>
        <p:spPr>
          <a:xfrm>
            <a:off x="3450336" y="4800600"/>
            <a:ext cx="2106168" cy="90525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AI moden memahami arahan dalam BM dengan baik.</a:t>
            </a:r>
            <a:endParaRPr lang="en-US" sz="1100" dirty="0"/>
          </a:p>
        </p:txBody>
      </p:sp>
      <p:sp>
        <p:nvSpPr>
          <p:cNvPr id="20" name="Shape 17"/>
          <p:cNvSpPr/>
          <p:nvPr/>
        </p:nvSpPr>
        <p:spPr>
          <a:xfrm>
            <a:off x="5940552" y="4251960"/>
            <a:ext cx="2471928" cy="1600200"/>
          </a:xfrm>
          <a:prstGeom prst="roundRect">
            <a:avLst>
              <a:gd name="adj" fmla="val 5143"/>
            </a:avLst>
          </a:prstGeom>
          <a:solidFill>
            <a:srgbClr val="F5F8FD"/>
          </a:solidFill>
          <a:ln w="9525">
            <a:solidFill>
              <a:srgbClr val="DCE4F1"/>
            </a:solidFill>
            <a:prstDash val="solid"/>
          </a:ln>
        </p:spPr>
      </p:sp>
      <p:sp>
        <p:nvSpPr>
          <p:cNvPr id="21" name="Shape 18"/>
          <p:cNvSpPr/>
          <p:nvPr/>
        </p:nvSpPr>
        <p:spPr>
          <a:xfrm>
            <a:off x="6086856" y="4398264"/>
            <a:ext cx="329184" cy="329184"/>
          </a:xfrm>
          <a:prstGeom prst="ellipse">
            <a:avLst/>
          </a:prstGeom>
          <a:solidFill>
            <a:srgbClr val="128A50"/>
          </a:solidFill>
          <a:ln/>
        </p:spPr>
      </p:sp>
      <p:sp>
        <p:nvSpPr>
          <p:cNvPr id="22" name="Text 19"/>
          <p:cNvSpPr/>
          <p:nvPr/>
        </p:nvSpPr>
        <p:spPr>
          <a:xfrm>
            <a:off x="6086856" y="439826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3" name="Text 20"/>
          <p:cNvSpPr/>
          <p:nvPr/>
        </p:nvSpPr>
        <p:spPr>
          <a:xfrm>
            <a:off x="6507480" y="4379976"/>
            <a:ext cx="1758696"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Idea dan semakan tetap milik kita</a:t>
            </a:r>
            <a:endParaRPr lang="en-US" sz="1350" dirty="0"/>
          </a:p>
        </p:txBody>
      </p:sp>
      <p:sp>
        <p:nvSpPr>
          <p:cNvPr id="24" name="Text 21"/>
          <p:cNvSpPr/>
          <p:nvPr/>
        </p:nvSpPr>
        <p:spPr>
          <a:xfrm>
            <a:off x="6123432" y="4800600"/>
            <a:ext cx="2106168" cy="90525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AI menulis kod. Manusia yang menentukan tujuan dan kualiti.</a:t>
            </a:r>
            <a:endParaRPr lang="en-US" sz="1100" dirty="0"/>
          </a:p>
        </p:txBody>
      </p:sp>
      <p:sp>
        <p:nvSpPr>
          <p:cNvPr id="26" name="Text 22"/>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27" name="Text 23"/>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Konsep · 3 / 23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2 · KONSEP</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Formula Mudah Vibe Coding</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Empat bahan sahaja untuk menghasilkan aplikasi yang siap digunakan</a:t>
            </a:r>
            <a:endParaRPr lang="en-US" sz="1300" dirty="0"/>
          </a:p>
        </p:txBody>
      </p:sp>
      <p:sp>
        <p:nvSpPr>
          <p:cNvPr id="6" name="Shape 3"/>
          <p:cNvSpPr/>
          <p:nvPr/>
        </p:nvSpPr>
        <p:spPr>
          <a:xfrm>
            <a:off x="594360" y="1828800"/>
            <a:ext cx="2395728" cy="1554480"/>
          </a:xfrm>
          <a:prstGeom prst="roundRect">
            <a:avLst>
              <a:gd name="adj" fmla="val 5882"/>
            </a:avLst>
          </a:prstGeom>
          <a:solidFill>
            <a:srgbClr val="F5F8FD"/>
          </a:solidFill>
          <a:ln w="9525">
            <a:solidFill>
              <a:srgbClr val="DCE4F1"/>
            </a:solidFill>
            <a:prstDash val="solid"/>
          </a:ln>
        </p:spPr>
      </p:sp>
      <p:sp>
        <p:nvSpPr>
          <p:cNvPr id="7" name="Shape 4"/>
          <p:cNvSpPr/>
          <p:nvPr/>
        </p:nvSpPr>
        <p:spPr>
          <a:xfrm>
            <a:off x="1517904" y="2011680"/>
            <a:ext cx="548640" cy="548640"/>
          </a:xfrm>
          <a:prstGeom prst="ellipse">
            <a:avLst/>
          </a:prstGeom>
          <a:solidFill>
            <a:srgbClr val="C99A2E"/>
          </a:solidFill>
          <a:ln/>
        </p:spPr>
      </p:sp>
      <p:pic>
        <p:nvPicPr>
          <p:cNvPr id="8" name="Image 1" descr="img/ic-lightbulb.png">    </p:cNvPr>
          <p:cNvPicPr>
            <a:picLocks noChangeAspect="1"/>
          </p:cNvPicPr>
          <p:nvPr/>
        </p:nvPicPr>
        <p:blipFill>
          <a:blip r:embed="rId2"/>
          <a:stretch>
            <a:fillRect/>
          </a:stretch>
        </p:blipFill>
        <p:spPr>
          <a:xfrm>
            <a:off x="1649578" y="2143354"/>
            <a:ext cx="285293" cy="285293"/>
          </a:xfrm>
          <a:prstGeom prst="rect">
            <a:avLst/>
          </a:prstGeom>
        </p:spPr>
      </p:pic>
      <p:sp>
        <p:nvSpPr>
          <p:cNvPr id="9" name="Text 5"/>
          <p:cNvSpPr/>
          <p:nvPr/>
        </p:nvSpPr>
        <p:spPr>
          <a:xfrm>
            <a:off x="594360" y="2615184"/>
            <a:ext cx="2395728" cy="329184"/>
          </a:xfrm>
          <a:prstGeom prst="rect">
            <a:avLst/>
          </a:prstGeom>
          <a:noFill/>
          <a:ln/>
        </p:spPr>
        <p:txBody>
          <a:bodyPr wrap="square" lIns="0" tIns="0" rIns="0" bIns="0" rtlCol="0" anchor="ctr"/>
          <a:lstStyle/>
          <a:p>
            <a:pPr algn="ctr" indent="0" marL="0">
              <a:buNone/>
            </a:pPr>
            <a:r>
              <a:rPr lang="en-US" sz="1500" b="1" dirty="0">
                <a:solidFill>
                  <a:srgbClr val="16213B"/>
                </a:solidFill>
                <a:latin typeface="Calibri" pitchFamily="34" charset="0"/>
                <a:ea typeface="Calibri" pitchFamily="34" charset="-122"/>
                <a:cs typeface="Calibri" pitchFamily="34" charset="-120"/>
              </a:rPr>
              <a:t>IDEA</a:t>
            </a:r>
            <a:endParaRPr lang="en-US" sz="1500" dirty="0"/>
          </a:p>
        </p:txBody>
      </p:sp>
      <p:sp>
        <p:nvSpPr>
          <p:cNvPr id="10" name="Text 6"/>
          <p:cNvSpPr/>
          <p:nvPr/>
        </p:nvSpPr>
        <p:spPr>
          <a:xfrm>
            <a:off x="704088" y="2926080"/>
            <a:ext cx="2176272" cy="402336"/>
          </a:xfrm>
          <a:prstGeom prst="rect">
            <a:avLst/>
          </a:prstGeom>
          <a:noFill/>
          <a:ln/>
        </p:spPr>
        <p:txBody>
          <a:bodyPr wrap="square" lIns="0" tIns="0" rIns="0" bIns="0" rtlCol="0" anchor="ctr"/>
          <a:lstStyle/>
          <a:p>
            <a:pPr algn="ctr" indent="0" marL="0">
              <a:buNone/>
            </a:pPr>
            <a:r>
              <a:rPr lang="en-US" sz="1050" dirty="0">
                <a:solidFill>
                  <a:srgbClr val="5A6A88"/>
                </a:solidFill>
                <a:latin typeface="Calibri" pitchFamily="34" charset="0"/>
                <a:ea typeface="Calibri" pitchFamily="34" charset="-122"/>
                <a:cs typeface="Calibri" pitchFamily="34" charset="-120"/>
              </a:rPr>
              <a:t>Masalah yang mahu diselesaikan</a:t>
            </a:r>
            <a:endParaRPr lang="en-US" sz="1050" dirty="0"/>
          </a:p>
        </p:txBody>
      </p:sp>
      <p:sp>
        <p:nvSpPr>
          <p:cNvPr id="11" name="Text 7"/>
          <p:cNvSpPr/>
          <p:nvPr/>
        </p:nvSpPr>
        <p:spPr>
          <a:xfrm>
            <a:off x="3063240" y="2331720"/>
            <a:ext cx="329184" cy="548640"/>
          </a:xfrm>
          <a:prstGeom prst="rect">
            <a:avLst/>
          </a:prstGeom>
          <a:noFill/>
          <a:ln/>
        </p:spPr>
        <p:txBody>
          <a:bodyPr wrap="square" lIns="0" tIns="0" rIns="0" bIns="0" rtlCol="0" anchor="ctr"/>
          <a:lstStyle/>
          <a:p>
            <a:pPr algn="ctr" indent="0" marL="0">
              <a:buNone/>
            </a:pPr>
            <a:r>
              <a:rPr lang="en-US" sz="2600" b="1" dirty="0">
                <a:solidFill>
                  <a:srgbClr val="128A50"/>
                </a:solidFill>
                <a:latin typeface="Calibri" pitchFamily="34" charset="0"/>
                <a:ea typeface="Calibri" pitchFamily="34" charset="-122"/>
                <a:cs typeface="Calibri" pitchFamily="34" charset="-120"/>
              </a:rPr>
              <a:t>+</a:t>
            </a:r>
            <a:endParaRPr lang="en-US" sz="2600" dirty="0"/>
          </a:p>
        </p:txBody>
      </p:sp>
      <p:sp>
        <p:nvSpPr>
          <p:cNvPr id="12" name="Shape 8"/>
          <p:cNvSpPr/>
          <p:nvPr/>
        </p:nvSpPr>
        <p:spPr>
          <a:xfrm>
            <a:off x="3447288" y="1828800"/>
            <a:ext cx="2395728" cy="1554480"/>
          </a:xfrm>
          <a:prstGeom prst="roundRect">
            <a:avLst>
              <a:gd name="adj" fmla="val 5882"/>
            </a:avLst>
          </a:prstGeom>
          <a:solidFill>
            <a:srgbClr val="F5F8FD"/>
          </a:solidFill>
          <a:ln w="9525">
            <a:solidFill>
              <a:srgbClr val="DCE4F1"/>
            </a:solidFill>
            <a:prstDash val="solid"/>
          </a:ln>
        </p:spPr>
      </p:sp>
      <p:sp>
        <p:nvSpPr>
          <p:cNvPr id="13" name="Shape 9"/>
          <p:cNvSpPr/>
          <p:nvPr/>
        </p:nvSpPr>
        <p:spPr>
          <a:xfrm>
            <a:off x="4370832" y="2011680"/>
            <a:ext cx="548640" cy="548640"/>
          </a:xfrm>
          <a:prstGeom prst="ellipse">
            <a:avLst/>
          </a:prstGeom>
          <a:solidFill>
            <a:srgbClr val="128A50"/>
          </a:solidFill>
          <a:ln/>
        </p:spPr>
      </p:sp>
      <p:pic>
        <p:nvPicPr>
          <p:cNvPr id="14" name="Image 2" descr="img/ic-robot.png">    </p:cNvPr>
          <p:cNvPicPr>
            <a:picLocks noChangeAspect="1"/>
          </p:cNvPicPr>
          <p:nvPr/>
        </p:nvPicPr>
        <p:blipFill>
          <a:blip r:embed="rId3"/>
          <a:stretch>
            <a:fillRect/>
          </a:stretch>
        </p:blipFill>
        <p:spPr>
          <a:xfrm>
            <a:off x="4502506" y="2143354"/>
            <a:ext cx="285293" cy="285293"/>
          </a:xfrm>
          <a:prstGeom prst="rect">
            <a:avLst/>
          </a:prstGeom>
        </p:spPr>
      </p:pic>
      <p:sp>
        <p:nvSpPr>
          <p:cNvPr id="15" name="Text 10"/>
          <p:cNvSpPr/>
          <p:nvPr/>
        </p:nvSpPr>
        <p:spPr>
          <a:xfrm>
            <a:off x="3447288" y="2615184"/>
            <a:ext cx="2395728" cy="329184"/>
          </a:xfrm>
          <a:prstGeom prst="rect">
            <a:avLst/>
          </a:prstGeom>
          <a:noFill/>
          <a:ln/>
        </p:spPr>
        <p:txBody>
          <a:bodyPr wrap="square" lIns="0" tIns="0" rIns="0" bIns="0" rtlCol="0" anchor="ctr"/>
          <a:lstStyle/>
          <a:p>
            <a:pPr algn="ctr" indent="0" marL="0">
              <a:buNone/>
            </a:pPr>
            <a:r>
              <a:rPr lang="en-US" sz="1500" b="1" dirty="0">
                <a:solidFill>
                  <a:srgbClr val="16213B"/>
                </a:solidFill>
                <a:latin typeface="Calibri" pitchFamily="34" charset="0"/>
                <a:ea typeface="Calibri" pitchFamily="34" charset="-122"/>
                <a:cs typeface="Calibri" pitchFamily="34" charset="-120"/>
              </a:rPr>
              <a:t>AI</a:t>
            </a:r>
            <a:endParaRPr lang="en-US" sz="1500" dirty="0"/>
          </a:p>
        </p:txBody>
      </p:sp>
      <p:sp>
        <p:nvSpPr>
          <p:cNvPr id="16" name="Text 11"/>
          <p:cNvSpPr/>
          <p:nvPr/>
        </p:nvSpPr>
        <p:spPr>
          <a:xfrm>
            <a:off x="3557016" y="2926080"/>
            <a:ext cx="2176272" cy="402336"/>
          </a:xfrm>
          <a:prstGeom prst="rect">
            <a:avLst/>
          </a:prstGeom>
          <a:noFill/>
          <a:ln/>
        </p:spPr>
        <p:txBody>
          <a:bodyPr wrap="square" lIns="0" tIns="0" rIns="0" bIns="0" rtlCol="0" anchor="ctr"/>
          <a:lstStyle/>
          <a:p>
            <a:pPr algn="ctr" indent="0" marL="0">
              <a:buNone/>
            </a:pPr>
            <a:r>
              <a:rPr lang="en-US" sz="1050" dirty="0">
                <a:solidFill>
                  <a:srgbClr val="5A6A88"/>
                </a:solidFill>
                <a:latin typeface="Calibri" pitchFamily="34" charset="0"/>
                <a:ea typeface="Calibri" pitchFamily="34" charset="-122"/>
                <a:cs typeface="Calibri" pitchFamily="34" charset="-120"/>
              </a:rPr>
              <a:t>Pembantu yang menulis kod</a:t>
            </a:r>
            <a:endParaRPr lang="en-US" sz="1050" dirty="0"/>
          </a:p>
        </p:txBody>
      </p:sp>
      <p:sp>
        <p:nvSpPr>
          <p:cNvPr id="17" name="Text 12"/>
          <p:cNvSpPr/>
          <p:nvPr/>
        </p:nvSpPr>
        <p:spPr>
          <a:xfrm>
            <a:off x="5916168" y="2331720"/>
            <a:ext cx="329184" cy="548640"/>
          </a:xfrm>
          <a:prstGeom prst="rect">
            <a:avLst/>
          </a:prstGeom>
          <a:noFill/>
          <a:ln/>
        </p:spPr>
        <p:txBody>
          <a:bodyPr wrap="square" lIns="0" tIns="0" rIns="0" bIns="0" rtlCol="0" anchor="ctr"/>
          <a:lstStyle/>
          <a:p>
            <a:pPr algn="ctr" indent="0" marL="0">
              <a:buNone/>
            </a:pPr>
            <a:r>
              <a:rPr lang="en-US" sz="2600" b="1" dirty="0">
                <a:solidFill>
                  <a:srgbClr val="128A50"/>
                </a:solidFill>
                <a:latin typeface="Calibri" pitchFamily="34" charset="0"/>
                <a:ea typeface="Calibri" pitchFamily="34" charset="-122"/>
                <a:cs typeface="Calibri" pitchFamily="34" charset="-120"/>
              </a:rPr>
              <a:t>+</a:t>
            </a:r>
            <a:endParaRPr lang="en-US" sz="2600" dirty="0"/>
          </a:p>
        </p:txBody>
      </p:sp>
      <p:sp>
        <p:nvSpPr>
          <p:cNvPr id="18" name="Shape 13"/>
          <p:cNvSpPr/>
          <p:nvPr/>
        </p:nvSpPr>
        <p:spPr>
          <a:xfrm>
            <a:off x="6300216" y="1828800"/>
            <a:ext cx="2395728" cy="1554480"/>
          </a:xfrm>
          <a:prstGeom prst="roundRect">
            <a:avLst>
              <a:gd name="adj" fmla="val 5882"/>
            </a:avLst>
          </a:prstGeom>
          <a:solidFill>
            <a:srgbClr val="F5F8FD"/>
          </a:solidFill>
          <a:ln w="9525">
            <a:solidFill>
              <a:srgbClr val="DCE4F1"/>
            </a:solidFill>
            <a:prstDash val="solid"/>
          </a:ln>
        </p:spPr>
      </p:sp>
      <p:sp>
        <p:nvSpPr>
          <p:cNvPr id="19" name="Shape 14"/>
          <p:cNvSpPr/>
          <p:nvPr/>
        </p:nvSpPr>
        <p:spPr>
          <a:xfrm>
            <a:off x="7223760" y="2011680"/>
            <a:ext cx="548640" cy="548640"/>
          </a:xfrm>
          <a:prstGeom prst="ellipse">
            <a:avLst/>
          </a:prstGeom>
          <a:solidFill>
            <a:srgbClr val="0E97A8"/>
          </a:solidFill>
          <a:ln/>
        </p:spPr>
      </p:sp>
      <p:pic>
        <p:nvPicPr>
          <p:cNvPr id="20" name="Image 3" descr="img/ic-code.png">    </p:cNvPr>
          <p:cNvPicPr>
            <a:picLocks noChangeAspect="1"/>
          </p:cNvPicPr>
          <p:nvPr/>
        </p:nvPicPr>
        <p:blipFill>
          <a:blip r:embed="rId4"/>
          <a:stretch>
            <a:fillRect/>
          </a:stretch>
        </p:blipFill>
        <p:spPr>
          <a:xfrm>
            <a:off x="7355434" y="2143354"/>
            <a:ext cx="285293" cy="285293"/>
          </a:xfrm>
          <a:prstGeom prst="rect">
            <a:avLst/>
          </a:prstGeom>
        </p:spPr>
      </p:pic>
      <p:sp>
        <p:nvSpPr>
          <p:cNvPr id="21" name="Text 15"/>
          <p:cNvSpPr/>
          <p:nvPr/>
        </p:nvSpPr>
        <p:spPr>
          <a:xfrm>
            <a:off x="6300216" y="2615184"/>
            <a:ext cx="2395728" cy="329184"/>
          </a:xfrm>
          <a:prstGeom prst="rect">
            <a:avLst/>
          </a:prstGeom>
          <a:noFill/>
          <a:ln/>
        </p:spPr>
        <p:txBody>
          <a:bodyPr wrap="square" lIns="0" tIns="0" rIns="0" bIns="0" rtlCol="0" anchor="ctr"/>
          <a:lstStyle/>
          <a:p>
            <a:pPr algn="ctr" indent="0" marL="0">
              <a:buNone/>
            </a:pPr>
            <a:r>
              <a:rPr lang="en-US" sz="1500" b="1" dirty="0">
                <a:solidFill>
                  <a:srgbClr val="16213B"/>
                </a:solidFill>
                <a:latin typeface="Calibri" pitchFamily="34" charset="0"/>
                <a:ea typeface="Calibri" pitchFamily="34" charset="-122"/>
                <a:cs typeface="Calibri" pitchFamily="34" charset="-120"/>
              </a:rPr>
              <a:t>CODING</a:t>
            </a:r>
            <a:endParaRPr lang="en-US" sz="1500" dirty="0"/>
          </a:p>
        </p:txBody>
      </p:sp>
      <p:sp>
        <p:nvSpPr>
          <p:cNvPr id="22" name="Text 16"/>
          <p:cNvSpPr/>
          <p:nvPr/>
        </p:nvSpPr>
        <p:spPr>
          <a:xfrm>
            <a:off x="6409944" y="2926080"/>
            <a:ext cx="2176272" cy="402336"/>
          </a:xfrm>
          <a:prstGeom prst="rect">
            <a:avLst/>
          </a:prstGeom>
          <a:noFill/>
          <a:ln/>
        </p:spPr>
        <p:txBody>
          <a:bodyPr wrap="square" lIns="0" tIns="0" rIns="0" bIns="0" rtlCol="0" anchor="ctr"/>
          <a:lstStyle/>
          <a:p>
            <a:pPr algn="ctr" indent="0" marL="0">
              <a:buNone/>
            </a:pPr>
            <a:r>
              <a:rPr lang="en-US" sz="1050" dirty="0">
                <a:solidFill>
                  <a:srgbClr val="5A6A88"/>
                </a:solidFill>
                <a:latin typeface="Calibri" pitchFamily="34" charset="0"/>
                <a:ea typeface="Calibri" pitchFamily="34" charset="-122"/>
                <a:cs typeface="Calibri" pitchFamily="34" charset="-120"/>
              </a:rPr>
              <a:t>Kod dihasilkan oleh AI</a:t>
            </a:r>
            <a:endParaRPr lang="en-US" sz="1050" dirty="0"/>
          </a:p>
        </p:txBody>
      </p:sp>
      <p:sp>
        <p:nvSpPr>
          <p:cNvPr id="23" name="Text 17"/>
          <p:cNvSpPr/>
          <p:nvPr/>
        </p:nvSpPr>
        <p:spPr>
          <a:xfrm>
            <a:off x="8769096" y="2331720"/>
            <a:ext cx="329184" cy="548640"/>
          </a:xfrm>
          <a:prstGeom prst="rect">
            <a:avLst/>
          </a:prstGeom>
          <a:noFill/>
          <a:ln/>
        </p:spPr>
        <p:txBody>
          <a:bodyPr wrap="square" lIns="0" tIns="0" rIns="0" bIns="0" rtlCol="0" anchor="ctr"/>
          <a:lstStyle/>
          <a:p>
            <a:pPr algn="ctr" indent="0" marL="0">
              <a:buNone/>
            </a:pPr>
            <a:r>
              <a:rPr lang="en-US" sz="2600" b="1" dirty="0">
                <a:solidFill>
                  <a:srgbClr val="128A50"/>
                </a:solidFill>
                <a:latin typeface="Calibri" pitchFamily="34" charset="0"/>
                <a:ea typeface="Calibri" pitchFamily="34" charset="-122"/>
                <a:cs typeface="Calibri" pitchFamily="34" charset="-120"/>
              </a:rPr>
              <a:t>+</a:t>
            </a:r>
            <a:endParaRPr lang="en-US" sz="2600" dirty="0"/>
          </a:p>
        </p:txBody>
      </p:sp>
      <p:sp>
        <p:nvSpPr>
          <p:cNvPr id="24" name="Shape 18"/>
          <p:cNvSpPr/>
          <p:nvPr/>
        </p:nvSpPr>
        <p:spPr>
          <a:xfrm>
            <a:off x="9153144" y="1828800"/>
            <a:ext cx="2395728" cy="1554480"/>
          </a:xfrm>
          <a:prstGeom prst="roundRect">
            <a:avLst>
              <a:gd name="adj" fmla="val 5882"/>
            </a:avLst>
          </a:prstGeom>
          <a:solidFill>
            <a:srgbClr val="F5F8FD"/>
          </a:solidFill>
          <a:ln w="9525">
            <a:solidFill>
              <a:srgbClr val="DCE4F1"/>
            </a:solidFill>
            <a:prstDash val="solid"/>
          </a:ln>
        </p:spPr>
      </p:sp>
      <p:sp>
        <p:nvSpPr>
          <p:cNvPr id="25" name="Shape 19"/>
          <p:cNvSpPr/>
          <p:nvPr/>
        </p:nvSpPr>
        <p:spPr>
          <a:xfrm>
            <a:off x="10076688" y="2011680"/>
            <a:ext cx="548640" cy="548640"/>
          </a:xfrm>
          <a:prstGeom prst="ellipse">
            <a:avLst/>
          </a:prstGeom>
          <a:solidFill>
            <a:srgbClr val="5A60E6"/>
          </a:solidFill>
          <a:ln/>
        </p:spPr>
      </p:sp>
      <p:pic>
        <p:nvPicPr>
          <p:cNvPr id="26" name="Image 4" descr="img/ic-cloud.png">    </p:cNvPr>
          <p:cNvPicPr>
            <a:picLocks noChangeAspect="1"/>
          </p:cNvPicPr>
          <p:nvPr/>
        </p:nvPicPr>
        <p:blipFill>
          <a:blip r:embed="rId5"/>
          <a:stretch>
            <a:fillRect/>
          </a:stretch>
        </p:blipFill>
        <p:spPr>
          <a:xfrm>
            <a:off x="10208362" y="2143354"/>
            <a:ext cx="285293" cy="285293"/>
          </a:xfrm>
          <a:prstGeom prst="rect">
            <a:avLst/>
          </a:prstGeom>
        </p:spPr>
      </p:pic>
      <p:sp>
        <p:nvSpPr>
          <p:cNvPr id="27" name="Text 20"/>
          <p:cNvSpPr/>
          <p:nvPr/>
        </p:nvSpPr>
        <p:spPr>
          <a:xfrm>
            <a:off x="9153144" y="2615184"/>
            <a:ext cx="2395728" cy="329184"/>
          </a:xfrm>
          <a:prstGeom prst="rect">
            <a:avLst/>
          </a:prstGeom>
          <a:noFill/>
          <a:ln/>
        </p:spPr>
        <p:txBody>
          <a:bodyPr wrap="square" lIns="0" tIns="0" rIns="0" bIns="0" rtlCol="0" anchor="ctr"/>
          <a:lstStyle/>
          <a:p>
            <a:pPr algn="ctr" indent="0" marL="0">
              <a:buNone/>
            </a:pPr>
            <a:r>
              <a:rPr lang="en-US" sz="1500" b="1" dirty="0">
                <a:solidFill>
                  <a:srgbClr val="16213B"/>
                </a:solidFill>
                <a:latin typeface="Calibri" pitchFamily="34" charset="0"/>
                <a:ea typeface="Calibri" pitchFamily="34" charset="-122"/>
                <a:cs typeface="Calibri" pitchFamily="34" charset="-120"/>
              </a:rPr>
              <a:t>HOSTING</a:t>
            </a:r>
            <a:endParaRPr lang="en-US" sz="1500" dirty="0"/>
          </a:p>
        </p:txBody>
      </p:sp>
      <p:sp>
        <p:nvSpPr>
          <p:cNvPr id="28" name="Text 21"/>
          <p:cNvSpPr/>
          <p:nvPr/>
        </p:nvSpPr>
        <p:spPr>
          <a:xfrm>
            <a:off x="9262872" y="2926080"/>
            <a:ext cx="2176272" cy="402336"/>
          </a:xfrm>
          <a:prstGeom prst="rect">
            <a:avLst/>
          </a:prstGeom>
          <a:noFill/>
          <a:ln/>
        </p:spPr>
        <p:txBody>
          <a:bodyPr wrap="square" lIns="0" tIns="0" rIns="0" bIns="0" rtlCol="0" anchor="ctr"/>
          <a:lstStyle/>
          <a:p>
            <a:pPr algn="ctr" indent="0" marL="0">
              <a:buNone/>
            </a:pPr>
            <a:r>
              <a:rPr lang="en-US" sz="1050" dirty="0">
                <a:solidFill>
                  <a:srgbClr val="5A6A88"/>
                </a:solidFill>
                <a:latin typeface="Calibri" pitchFamily="34" charset="0"/>
                <a:ea typeface="Calibri" pitchFamily="34" charset="-122"/>
                <a:cs typeface="Calibri" pitchFamily="34" charset="-120"/>
              </a:rPr>
              <a:t>Tempat app berada 'online'</a:t>
            </a:r>
            <a:endParaRPr lang="en-US" sz="1050" dirty="0"/>
          </a:p>
        </p:txBody>
      </p:sp>
      <p:sp>
        <p:nvSpPr>
          <p:cNvPr id="29" name="Text 22"/>
          <p:cNvSpPr/>
          <p:nvPr/>
        </p:nvSpPr>
        <p:spPr>
          <a:xfrm>
            <a:off x="594360" y="3611880"/>
            <a:ext cx="10972800" cy="365760"/>
          </a:xfrm>
          <a:prstGeom prst="rect">
            <a:avLst/>
          </a:prstGeom>
          <a:noFill/>
          <a:ln/>
        </p:spPr>
        <p:txBody>
          <a:bodyPr wrap="square" lIns="0" tIns="0" rIns="0" bIns="0" rtlCol="0" anchor="ctr"/>
          <a:lstStyle/>
          <a:p>
            <a:pPr indent="0" marL="0">
              <a:buNone/>
            </a:pPr>
            <a:r>
              <a:rPr lang="en-US" sz="1500" b="1" dirty="0">
                <a:solidFill>
                  <a:srgbClr val="0E6B3E"/>
                </a:solidFill>
                <a:latin typeface="Calibri" pitchFamily="34" charset="0"/>
                <a:ea typeface="Calibri" pitchFamily="34" charset="-122"/>
                <a:cs typeface="Calibri" pitchFamily="34" charset="-120"/>
              </a:rPr>
              <a:t>=  APLIKASI SIAP DIGUNAKAN, boleh dibuka di mana-mana telefon Android</a:t>
            </a:r>
            <a:endParaRPr lang="en-US" sz="1500" dirty="0"/>
          </a:p>
        </p:txBody>
      </p:sp>
      <p:pic>
        <p:nvPicPr>
          <p:cNvPr id="30" name="Image 5" descr="img/banner-flow.jpg">    </p:cNvPr>
          <p:cNvPicPr>
            <a:picLocks noChangeAspect="1"/>
          </p:cNvPicPr>
          <p:nvPr/>
        </p:nvPicPr>
        <p:blipFill>
          <a:blip r:embed="rId6"/>
          <a:srcRect l="0" r="0" t="0" b="0"/>
          <a:stretch/>
        </p:blipFill>
        <p:spPr>
          <a:xfrm>
            <a:off x="594360" y="4114800"/>
            <a:ext cx="11000232" cy="2240280"/>
          </a:xfrm>
          <a:prstGeom prst="rect">
            <a:avLst/>
          </a:prstGeom>
        </p:spPr>
      </p:pic>
      <p:sp>
        <p:nvSpPr>
          <p:cNvPr id="32" name="Text 23"/>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3" name="Text 24"/>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Konsep · 4 / 23</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2 · KONSEP</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3 Level Vibe Coding</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Kerangka yang sama saya gunakan di seluruh negeri. Pilih ikut keperluan dan masa</a:t>
            </a:r>
            <a:endParaRPr lang="en-US" sz="1300" dirty="0"/>
          </a:p>
        </p:txBody>
      </p:sp>
      <p:sp>
        <p:nvSpPr>
          <p:cNvPr id="6" name="Shape 3"/>
          <p:cNvSpPr/>
          <p:nvPr/>
        </p:nvSpPr>
        <p:spPr>
          <a:xfrm>
            <a:off x="594360" y="1783080"/>
            <a:ext cx="3593592" cy="3657600"/>
          </a:xfrm>
          <a:prstGeom prst="roundRect">
            <a:avLst>
              <a:gd name="adj" fmla="val 2545"/>
            </a:avLst>
          </a:prstGeom>
          <a:solidFill>
            <a:srgbClr val="F5F8FD"/>
          </a:solidFill>
          <a:ln w="9525">
            <a:solidFill>
              <a:srgbClr val="DCE4F1"/>
            </a:solidFill>
            <a:prstDash val="solid"/>
          </a:ln>
        </p:spPr>
      </p:sp>
      <p:sp>
        <p:nvSpPr>
          <p:cNvPr id="7" name="Text 4"/>
          <p:cNvSpPr/>
          <p:nvPr/>
        </p:nvSpPr>
        <p:spPr>
          <a:xfrm>
            <a:off x="822960" y="1965960"/>
            <a:ext cx="3136392" cy="292608"/>
          </a:xfrm>
          <a:prstGeom prst="rect">
            <a:avLst/>
          </a:prstGeom>
          <a:noFill/>
          <a:ln/>
        </p:spPr>
        <p:txBody>
          <a:bodyPr wrap="square" lIns="0" tIns="0" rIns="0" bIns="0" rtlCol="0" anchor="ctr"/>
          <a:lstStyle/>
          <a:p>
            <a:pPr indent="0" marL="0">
              <a:buNone/>
            </a:pPr>
            <a:r>
              <a:rPr lang="en-US" sz="1250" b="1" spc="200" kern="0" dirty="0">
                <a:solidFill>
                  <a:srgbClr val="0E97A8"/>
                </a:solidFill>
                <a:latin typeface="Calibri" pitchFamily="34" charset="0"/>
                <a:ea typeface="Calibri" pitchFamily="34" charset="-122"/>
                <a:cs typeface="Calibri" pitchFamily="34" charset="-120"/>
              </a:rPr>
              <a:t>LEVEL 1</a:t>
            </a:r>
            <a:endParaRPr lang="en-US" sz="1250" dirty="0"/>
          </a:p>
        </p:txBody>
      </p:sp>
      <p:sp>
        <p:nvSpPr>
          <p:cNvPr id="8" name="Text 5"/>
          <p:cNvSpPr/>
          <p:nvPr/>
        </p:nvSpPr>
        <p:spPr>
          <a:xfrm>
            <a:off x="822960" y="2258568"/>
            <a:ext cx="3136392" cy="457200"/>
          </a:xfrm>
          <a:prstGeom prst="rect">
            <a:avLst/>
          </a:prstGeom>
          <a:noFill/>
          <a:ln/>
        </p:spPr>
        <p:txBody>
          <a:bodyPr wrap="square" lIns="0" tIns="0" rIns="0" bIns="0" rtlCol="0" anchor="ctr"/>
          <a:lstStyle/>
          <a:p>
            <a:pPr indent="0" marL="0">
              <a:buNone/>
            </a:pPr>
            <a:r>
              <a:rPr lang="en-US" sz="1900" b="1" dirty="0">
                <a:solidFill>
                  <a:srgbClr val="16213B"/>
                </a:solidFill>
                <a:latin typeface="Cambria" pitchFamily="34" charset="0"/>
                <a:ea typeface="Cambria" pitchFamily="34" charset="-122"/>
                <a:cs typeface="Cambria" pitchFamily="34" charset="-120"/>
              </a:rPr>
              <a:t>Prompt Sahaja</a:t>
            </a:r>
            <a:endParaRPr lang="en-US" sz="1900" dirty="0"/>
          </a:p>
        </p:txBody>
      </p:sp>
      <p:sp>
        <p:nvSpPr>
          <p:cNvPr id="9" name="Text 6"/>
          <p:cNvSpPr/>
          <p:nvPr/>
        </p:nvSpPr>
        <p:spPr>
          <a:xfrm>
            <a:off x="822960" y="2715768"/>
            <a:ext cx="3136392" cy="274320"/>
          </a:xfrm>
          <a:prstGeom prst="rect">
            <a:avLst/>
          </a:prstGeom>
          <a:noFill/>
          <a:ln/>
        </p:spPr>
        <p:txBody>
          <a:bodyPr wrap="square" lIns="0" tIns="0" rIns="0" bIns="0" rtlCol="0" anchor="ctr"/>
          <a:lstStyle/>
          <a:p>
            <a:pPr indent="0" marL="0">
              <a:buNone/>
            </a:pPr>
            <a:r>
              <a:rPr lang="en-US" sz="1150" b="1" dirty="0">
                <a:solidFill>
                  <a:srgbClr val="5A6A88"/>
                </a:solidFill>
                <a:latin typeface="Calibri" pitchFamily="34" charset="0"/>
                <a:ea typeface="Calibri" pitchFamily="34" charset="-122"/>
                <a:cs typeface="Calibri" pitchFamily="34" charset="-120"/>
              </a:rPr>
              <a:t>5 – 30 minit</a:t>
            </a:r>
            <a:endParaRPr lang="en-US" sz="1150" dirty="0"/>
          </a:p>
        </p:txBody>
      </p:sp>
      <p:sp>
        <p:nvSpPr>
          <p:cNvPr id="10" name="Text 7"/>
          <p:cNvSpPr/>
          <p:nvPr/>
        </p:nvSpPr>
        <p:spPr>
          <a:xfrm>
            <a:off x="822960" y="3072384"/>
            <a:ext cx="3136392" cy="1371600"/>
          </a:xfrm>
          <a:prstGeom prst="rect">
            <a:avLst/>
          </a:prstGeom>
          <a:noFill/>
          <a:ln/>
        </p:spPr>
        <p:txBody>
          <a:bodyPr wrap="square" lIns="0" tIns="0" rIns="0" bIns="0" rtlCol="0" anchor="t"/>
          <a:lstStyle/>
          <a:p>
            <a:pPr indent="0" marL="0">
              <a:buNone/>
            </a:pPr>
            <a:r>
              <a:rPr lang="en-US" sz="1200" dirty="0">
                <a:solidFill>
                  <a:srgbClr val="5A6A88"/>
                </a:solidFill>
                <a:latin typeface="Calibri" pitchFamily="34" charset="0"/>
                <a:ea typeface="Calibri" pitchFamily="34" charset="-122"/>
                <a:cs typeface="Calibri" pitchFamily="34" charset="-120"/>
              </a:rPr>
              <a:t>Taip arahan, terus dapat app. Tiada kod disentuh. Percuma dan sesuai untuk semua orang.</a:t>
            </a:r>
            <a:endParaRPr lang="en-US" sz="1200" dirty="0"/>
          </a:p>
        </p:txBody>
      </p:sp>
      <p:sp>
        <p:nvSpPr>
          <p:cNvPr id="11" name="Text 8"/>
          <p:cNvSpPr/>
          <p:nvPr/>
        </p:nvSpPr>
        <p:spPr>
          <a:xfrm>
            <a:off x="822960" y="4526280"/>
            <a:ext cx="3136392" cy="256032"/>
          </a:xfrm>
          <a:prstGeom prst="rect">
            <a:avLst/>
          </a:prstGeom>
          <a:noFill/>
          <a:ln/>
        </p:spPr>
        <p:txBody>
          <a:bodyPr wrap="square" lIns="0" tIns="0" rIns="0" bIns="0" rtlCol="0" anchor="ctr"/>
          <a:lstStyle/>
          <a:p>
            <a:pPr indent="0" marL="0">
              <a:buNone/>
            </a:pPr>
            <a:r>
              <a:rPr lang="en-US" sz="1050" b="1" dirty="0">
                <a:solidFill>
                  <a:srgbClr val="16213B"/>
                </a:solidFill>
                <a:latin typeface="Calibri" pitchFamily="34" charset="0"/>
                <a:ea typeface="Calibri" pitchFamily="34" charset="-122"/>
                <a:cs typeface="Calibri" pitchFamily="34" charset="-120"/>
              </a:rPr>
              <a:t>Contoh 'tools':</a:t>
            </a:r>
            <a:endParaRPr lang="en-US" sz="1050" dirty="0"/>
          </a:p>
        </p:txBody>
      </p:sp>
      <p:sp>
        <p:nvSpPr>
          <p:cNvPr id="12" name="Text 9"/>
          <p:cNvSpPr/>
          <p:nvPr/>
        </p:nvSpPr>
        <p:spPr>
          <a:xfrm>
            <a:off x="822960" y="4782312"/>
            <a:ext cx="3136392" cy="292608"/>
          </a:xfrm>
          <a:prstGeom prst="rect">
            <a:avLst/>
          </a:prstGeom>
          <a:noFill/>
          <a:ln/>
        </p:spPr>
        <p:txBody>
          <a:bodyPr wrap="square" lIns="0" tIns="0" rIns="0" bIns="0" rtlCol="0" anchor="ctr"/>
          <a:lstStyle/>
          <a:p>
            <a:pPr indent="0" marL="0">
              <a:buNone/>
            </a:pPr>
            <a:r>
              <a:rPr lang="en-US" sz="1100" b="1" dirty="0">
                <a:solidFill>
                  <a:srgbClr val="0E97A8"/>
                </a:solidFill>
                <a:latin typeface="Calibri" pitchFamily="34" charset="0"/>
                <a:ea typeface="Calibri" pitchFamily="34" charset="-122"/>
                <a:cs typeface="Calibri" pitchFamily="34" charset="-120"/>
              </a:rPr>
              <a:t>Claude · Gemini · Lovable</a:t>
            </a:r>
            <a:endParaRPr lang="en-US" sz="1100" dirty="0"/>
          </a:p>
        </p:txBody>
      </p:sp>
      <p:sp>
        <p:nvSpPr>
          <p:cNvPr id="13" name="Shape 10"/>
          <p:cNvSpPr/>
          <p:nvPr/>
        </p:nvSpPr>
        <p:spPr>
          <a:xfrm>
            <a:off x="4389120" y="1783080"/>
            <a:ext cx="3593592" cy="3657600"/>
          </a:xfrm>
          <a:prstGeom prst="roundRect">
            <a:avLst>
              <a:gd name="adj" fmla="val 2545"/>
            </a:avLst>
          </a:prstGeom>
          <a:solidFill>
            <a:srgbClr val="EFFBF4"/>
          </a:solidFill>
          <a:ln w="22225">
            <a:solidFill>
              <a:srgbClr val="128A50"/>
            </a:solidFill>
            <a:prstDash val="solid"/>
          </a:ln>
        </p:spPr>
      </p:sp>
      <p:sp>
        <p:nvSpPr>
          <p:cNvPr id="14" name="Text 11"/>
          <p:cNvSpPr/>
          <p:nvPr/>
        </p:nvSpPr>
        <p:spPr>
          <a:xfrm>
            <a:off x="4617720" y="1965960"/>
            <a:ext cx="3136392" cy="292608"/>
          </a:xfrm>
          <a:prstGeom prst="rect">
            <a:avLst/>
          </a:prstGeom>
          <a:noFill/>
          <a:ln/>
        </p:spPr>
        <p:txBody>
          <a:bodyPr wrap="square" lIns="0" tIns="0" rIns="0" bIns="0" rtlCol="0" anchor="ctr"/>
          <a:lstStyle/>
          <a:p>
            <a:pPr indent="0" marL="0">
              <a:buNone/>
            </a:pPr>
            <a:r>
              <a:rPr lang="en-US" sz="1250" b="1" spc="200" kern="0" dirty="0">
                <a:solidFill>
                  <a:srgbClr val="128A50"/>
                </a:solidFill>
                <a:latin typeface="Calibri" pitchFamily="34" charset="0"/>
                <a:ea typeface="Calibri" pitchFamily="34" charset="-122"/>
                <a:cs typeface="Calibri" pitchFamily="34" charset="-120"/>
              </a:rPr>
              <a:t>LEVEL 2</a:t>
            </a:r>
            <a:endParaRPr lang="en-US" sz="1250" dirty="0"/>
          </a:p>
        </p:txBody>
      </p:sp>
      <p:sp>
        <p:nvSpPr>
          <p:cNvPr id="15" name="Text 12"/>
          <p:cNvSpPr/>
          <p:nvPr/>
        </p:nvSpPr>
        <p:spPr>
          <a:xfrm>
            <a:off x="4617720" y="2258568"/>
            <a:ext cx="3136392" cy="457200"/>
          </a:xfrm>
          <a:prstGeom prst="rect">
            <a:avLst/>
          </a:prstGeom>
          <a:noFill/>
          <a:ln/>
        </p:spPr>
        <p:txBody>
          <a:bodyPr wrap="square" lIns="0" tIns="0" rIns="0" bIns="0" rtlCol="0" anchor="ctr"/>
          <a:lstStyle/>
          <a:p>
            <a:pPr indent="0" marL="0">
              <a:buNone/>
            </a:pPr>
            <a:r>
              <a:rPr lang="en-US" sz="1900" b="1" dirty="0">
                <a:solidFill>
                  <a:srgbClr val="16213B"/>
                </a:solidFill>
                <a:latin typeface="Cambria" pitchFamily="34" charset="0"/>
                <a:ea typeface="Cambria" pitchFamily="34" charset="-122"/>
                <a:cs typeface="Cambria" pitchFamily="34" charset="-120"/>
              </a:rPr>
              <a:t>Percuma + 'Deploy'</a:t>
            </a:r>
            <a:endParaRPr lang="en-US" sz="1900" dirty="0"/>
          </a:p>
        </p:txBody>
      </p:sp>
      <p:sp>
        <p:nvSpPr>
          <p:cNvPr id="16" name="Text 13"/>
          <p:cNvSpPr/>
          <p:nvPr/>
        </p:nvSpPr>
        <p:spPr>
          <a:xfrm>
            <a:off x="4617720" y="2715768"/>
            <a:ext cx="3136392" cy="274320"/>
          </a:xfrm>
          <a:prstGeom prst="rect">
            <a:avLst/>
          </a:prstGeom>
          <a:noFill/>
          <a:ln/>
        </p:spPr>
        <p:txBody>
          <a:bodyPr wrap="square" lIns="0" tIns="0" rIns="0" bIns="0" rtlCol="0" anchor="ctr"/>
          <a:lstStyle/>
          <a:p>
            <a:pPr indent="0" marL="0">
              <a:buNone/>
            </a:pPr>
            <a:r>
              <a:rPr lang="en-US" sz="1150" b="1" dirty="0">
                <a:solidFill>
                  <a:srgbClr val="5A6A88"/>
                </a:solidFill>
                <a:latin typeface="Calibri" pitchFamily="34" charset="0"/>
                <a:ea typeface="Calibri" pitchFamily="34" charset="-122"/>
                <a:cs typeface="Calibri" pitchFamily="34" charset="-120"/>
              </a:rPr>
              <a:t>30 minit – 2 jam</a:t>
            </a:r>
            <a:endParaRPr lang="en-US" sz="1150" dirty="0"/>
          </a:p>
        </p:txBody>
      </p:sp>
      <p:sp>
        <p:nvSpPr>
          <p:cNvPr id="17" name="Text 14"/>
          <p:cNvSpPr/>
          <p:nvPr/>
        </p:nvSpPr>
        <p:spPr>
          <a:xfrm>
            <a:off x="4617720" y="3072384"/>
            <a:ext cx="3136392" cy="1371600"/>
          </a:xfrm>
          <a:prstGeom prst="rect">
            <a:avLst/>
          </a:prstGeom>
          <a:noFill/>
          <a:ln/>
        </p:spPr>
        <p:txBody>
          <a:bodyPr wrap="square" lIns="0" tIns="0" rIns="0" bIns="0" rtlCol="0" anchor="t"/>
          <a:lstStyle/>
          <a:p>
            <a:pPr indent="0" marL="0">
              <a:buNone/>
            </a:pPr>
            <a:r>
              <a:rPr lang="en-US" sz="1200" dirty="0">
                <a:solidFill>
                  <a:srgbClr val="5A6A88"/>
                </a:solidFill>
                <a:latin typeface="Calibri" pitchFamily="34" charset="0"/>
                <a:ea typeface="Calibri" pitchFamily="34" charset="-122"/>
                <a:cs typeface="Calibri" pitchFamily="34" charset="-120"/>
              </a:rPr>
              <a:t>App lengkap dengan simpanan data dan alamat web sendiri. Semuanya percuma, termasuk 'database' dan 'hosting'.</a:t>
            </a:r>
            <a:endParaRPr lang="en-US" sz="1200" dirty="0"/>
          </a:p>
        </p:txBody>
      </p:sp>
      <p:sp>
        <p:nvSpPr>
          <p:cNvPr id="18" name="Text 15"/>
          <p:cNvSpPr/>
          <p:nvPr/>
        </p:nvSpPr>
        <p:spPr>
          <a:xfrm>
            <a:off x="4617720" y="4526280"/>
            <a:ext cx="3136392" cy="256032"/>
          </a:xfrm>
          <a:prstGeom prst="rect">
            <a:avLst/>
          </a:prstGeom>
          <a:noFill/>
          <a:ln/>
        </p:spPr>
        <p:txBody>
          <a:bodyPr wrap="square" lIns="0" tIns="0" rIns="0" bIns="0" rtlCol="0" anchor="ctr"/>
          <a:lstStyle/>
          <a:p>
            <a:pPr indent="0" marL="0">
              <a:buNone/>
            </a:pPr>
            <a:r>
              <a:rPr lang="en-US" sz="1050" b="1" dirty="0">
                <a:solidFill>
                  <a:srgbClr val="16213B"/>
                </a:solidFill>
                <a:latin typeface="Calibri" pitchFamily="34" charset="0"/>
                <a:ea typeface="Calibri" pitchFamily="34" charset="-122"/>
                <a:cs typeface="Calibri" pitchFamily="34" charset="-120"/>
              </a:rPr>
              <a:t>Contoh 'tools':</a:t>
            </a:r>
            <a:endParaRPr lang="en-US" sz="1050" dirty="0"/>
          </a:p>
        </p:txBody>
      </p:sp>
      <p:sp>
        <p:nvSpPr>
          <p:cNvPr id="19" name="Text 16"/>
          <p:cNvSpPr/>
          <p:nvPr/>
        </p:nvSpPr>
        <p:spPr>
          <a:xfrm>
            <a:off x="4617720" y="4782312"/>
            <a:ext cx="3136392" cy="292608"/>
          </a:xfrm>
          <a:prstGeom prst="rect">
            <a:avLst/>
          </a:prstGeom>
          <a:noFill/>
          <a:ln/>
        </p:spPr>
        <p:txBody>
          <a:bodyPr wrap="square" lIns="0" tIns="0" rIns="0" bIns="0" rtlCol="0" anchor="ctr"/>
          <a:lstStyle/>
          <a:p>
            <a:pPr indent="0" marL="0">
              <a:buNone/>
            </a:pPr>
            <a:r>
              <a:rPr lang="en-US" sz="1100" b="1" dirty="0">
                <a:solidFill>
                  <a:srgbClr val="128A50"/>
                </a:solidFill>
                <a:latin typeface="Calibri" pitchFamily="34" charset="0"/>
                <a:ea typeface="Calibri" pitchFamily="34" charset="-122"/>
                <a:cs typeface="Calibri" pitchFamily="34" charset="-120"/>
              </a:rPr>
              <a:t>GitHub · Vercel · Google Sheets</a:t>
            </a:r>
            <a:endParaRPr lang="en-US" sz="1100" dirty="0"/>
          </a:p>
        </p:txBody>
      </p:sp>
      <p:sp>
        <p:nvSpPr>
          <p:cNvPr id="20" name="Shape 17"/>
          <p:cNvSpPr/>
          <p:nvPr/>
        </p:nvSpPr>
        <p:spPr>
          <a:xfrm>
            <a:off x="4617720" y="5074920"/>
            <a:ext cx="1691640" cy="310896"/>
          </a:xfrm>
          <a:prstGeom prst="roundRect">
            <a:avLst>
              <a:gd name="adj" fmla="val 50000"/>
            </a:avLst>
          </a:prstGeom>
          <a:solidFill>
            <a:srgbClr val="128A50"/>
          </a:solidFill>
          <a:ln/>
        </p:spPr>
      </p:sp>
      <p:sp>
        <p:nvSpPr>
          <p:cNvPr id="21" name="Text 18"/>
          <p:cNvSpPr/>
          <p:nvPr/>
        </p:nvSpPr>
        <p:spPr>
          <a:xfrm>
            <a:off x="4617720" y="5074920"/>
            <a:ext cx="1691640" cy="310896"/>
          </a:xfrm>
          <a:prstGeom prst="rect">
            <a:avLst/>
          </a:prstGeom>
          <a:noFill/>
          <a:ln/>
        </p:spPr>
        <p:txBody>
          <a:bodyPr wrap="square" lIns="0" tIns="0" rIns="0" bIns="0" rtlCol="0" anchor="ctr"/>
          <a:lstStyle/>
          <a:p>
            <a:pPr algn="ctr" indent="0" marL="0">
              <a:buNone/>
            </a:pPr>
            <a:r>
              <a:rPr lang="en-US" sz="950" b="1" dirty="0">
                <a:solidFill>
                  <a:srgbClr val="FFFFFF"/>
                </a:solidFill>
                <a:latin typeface="Calibri" pitchFamily="34" charset="0"/>
                <a:ea typeface="Calibri" pitchFamily="34" charset="-122"/>
                <a:cs typeface="Calibri" pitchFamily="34" charset="-120"/>
              </a:rPr>
              <a:t>FOKUS BENGKEL INI</a:t>
            </a:r>
            <a:endParaRPr lang="en-US" sz="950" dirty="0"/>
          </a:p>
        </p:txBody>
      </p:sp>
      <p:sp>
        <p:nvSpPr>
          <p:cNvPr id="22" name="Shape 19"/>
          <p:cNvSpPr/>
          <p:nvPr/>
        </p:nvSpPr>
        <p:spPr>
          <a:xfrm>
            <a:off x="8183880" y="1783080"/>
            <a:ext cx="3593592" cy="3657600"/>
          </a:xfrm>
          <a:prstGeom prst="roundRect">
            <a:avLst>
              <a:gd name="adj" fmla="val 2545"/>
            </a:avLst>
          </a:prstGeom>
          <a:solidFill>
            <a:srgbClr val="F5F8FD"/>
          </a:solidFill>
          <a:ln w="9525">
            <a:solidFill>
              <a:srgbClr val="DCE4F1"/>
            </a:solidFill>
            <a:prstDash val="solid"/>
          </a:ln>
        </p:spPr>
      </p:sp>
      <p:sp>
        <p:nvSpPr>
          <p:cNvPr id="23" name="Text 20"/>
          <p:cNvSpPr/>
          <p:nvPr/>
        </p:nvSpPr>
        <p:spPr>
          <a:xfrm>
            <a:off x="8412480" y="1965960"/>
            <a:ext cx="3136392" cy="292608"/>
          </a:xfrm>
          <a:prstGeom prst="rect">
            <a:avLst/>
          </a:prstGeom>
          <a:noFill/>
          <a:ln/>
        </p:spPr>
        <p:txBody>
          <a:bodyPr wrap="square" lIns="0" tIns="0" rIns="0" bIns="0" rtlCol="0" anchor="ctr"/>
          <a:lstStyle/>
          <a:p>
            <a:pPr indent="0" marL="0">
              <a:buNone/>
            </a:pPr>
            <a:r>
              <a:rPr lang="en-US" sz="1250" b="1" spc="200" kern="0" dirty="0">
                <a:solidFill>
                  <a:srgbClr val="5A60E6"/>
                </a:solidFill>
                <a:latin typeface="Calibri" pitchFamily="34" charset="0"/>
                <a:ea typeface="Calibri" pitchFamily="34" charset="-122"/>
                <a:cs typeface="Calibri" pitchFamily="34" charset="-120"/>
              </a:rPr>
              <a:t>LEVEL 3</a:t>
            </a:r>
            <a:endParaRPr lang="en-US" sz="1250" dirty="0"/>
          </a:p>
        </p:txBody>
      </p:sp>
      <p:sp>
        <p:nvSpPr>
          <p:cNvPr id="24" name="Text 21"/>
          <p:cNvSpPr/>
          <p:nvPr/>
        </p:nvSpPr>
        <p:spPr>
          <a:xfrm>
            <a:off x="8412480" y="2258568"/>
            <a:ext cx="3136392" cy="457200"/>
          </a:xfrm>
          <a:prstGeom prst="rect">
            <a:avLst/>
          </a:prstGeom>
          <a:noFill/>
          <a:ln/>
        </p:spPr>
        <p:txBody>
          <a:bodyPr wrap="square" lIns="0" tIns="0" rIns="0" bIns="0" rtlCol="0" anchor="ctr"/>
          <a:lstStyle/>
          <a:p>
            <a:pPr indent="0" marL="0">
              <a:buNone/>
            </a:pPr>
            <a:r>
              <a:rPr lang="en-US" sz="1900" b="1" dirty="0">
                <a:solidFill>
                  <a:srgbClr val="16213B"/>
                </a:solidFill>
                <a:latin typeface="Cambria" pitchFamily="34" charset="0"/>
                <a:ea typeface="Cambria" pitchFamily="34" charset="-122"/>
                <a:cs typeface="Cambria" pitchFamily="34" charset="-120"/>
              </a:rPr>
              <a:t>Profesional</a:t>
            </a:r>
            <a:endParaRPr lang="en-US" sz="1900" dirty="0"/>
          </a:p>
        </p:txBody>
      </p:sp>
      <p:sp>
        <p:nvSpPr>
          <p:cNvPr id="25" name="Text 22"/>
          <p:cNvSpPr/>
          <p:nvPr/>
        </p:nvSpPr>
        <p:spPr>
          <a:xfrm>
            <a:off x="8412480" y="2715768"/>
            <a:ext cx="3136392" cy="274320"/>
          </a:xfrm>
          <a:prstGeom prst="rect">
            <a:avLst/>
          </a:prstGeom>
          <a:noFill/>
          <a:ln/>
        </p:spPr>
        <p:txBody>
          <a:bodyPr wrap="square" lIns="0" tIns="0" rIns="0" bIns="0" rtlCol="0" anchor="ctr"/>
          <a:lstStyle/>
          <a:p>
            <a:pPr indent="0" marL="0">
              <a:buNone/>
            </a:pPr>
            <a:r>
              <a:rPr lang="en-US" sz="1150" b="1" dirty="0">
                <a:solidFill>
                  <a:srgbClr val="5A6A88"/>
                </a:solidFill>
                <a:latin typeface="Calibri" pitchFamily="34" charset="0"/>
                <a:ea typeface="Calibri" pitchFamily="34" charset="-122"/>
                <a:cs typeface="Calibri" pitchFamily="34" charset="-120"/>
              </a:rPr>
              <a:t>Beberapa jam – hari</a:t>
            </a:r>
            <a:endParaRPr lang="en-US" sz="1150" dirty="0"/>
          </a:p>
        </p:txBody>
      </p:sp>
      <p:sp>
        <p:nvSpPr>
          <p:cNvPr id="26" name="Text 23"/>
          <p:cNvSpPr/>
          <p:nvPr/>
        </p:nvSpPr>
        <p:spPr>
          <a:xfrm>
            <a:off x="8412480" y="3072384"/>
            <a:ext cx="3136392" cy="1371600"/>
          </a:xfrm>
          <a:prstGeom prst="rect">
            <a:avLst/>
          </a:prstGeom>
          <a:noFill/>
          <a:ln/>
        </p:spPr>
        <p:txBody>
          <a:bodyPr wrap="square" lIns="0" tIns="0" rIns="0" bIns="0" rtlCol="0" anchor="t"/>
          <a:lstStyle/>
          <a:p>
            <a:pPr indent="0" marL="0">
              <a:buNone/>
            </a:pPr>
            <a:r>
              <a:rPr lang="en-US" sz="1200" dirty="0">
                <a:solidFill>
                  <a:srgbClr val="5A6A88"/>
                </a:solidFill>
                <a:latin typeface="Calibri" pitchFamily="34" charset="0"/>
                <a:ea typeface="Calibri" pitchFamily="34" charset="-122"/>
                <a:cs typeface="Calibri" pitchFamily="34" charset="-120"/>
              </a:rPr>
              <a:t>Melanggan 'tools' AI yang betul. Hasil lebih pantas, lebih kemas, umpama dibina oleh syarikat perisian.</a:t>
            </a:r>
            <a:endParaRPr lang="en-US" sz="1200" dirty="0"/>
          </a:p>
        </p:txBody>
      </p:sp>
      <p:sp>
        <p:nvSpPr>
          <p:cNvPr id="27" name="Text 24"/>
          <p:cNvSpPr/>
          <p:nvPr/>
        </p:nvSpPr>
        <p:spPr>
          <a:xfrm>
            <a:off x="8412480" y="4526280"/>
            <a:ext cx="3136392" cy="256032"/>
          </a:xfrm>
          <a:prstGeom prst="rect">
            <a:avLst/>
          </a:prstGeom>
          <a:noFill/>
          <a:ln/>
        </p:spPr>
        <p:txBody>
          <a:bodyPr wrap="square" lIns="0" tIns="0" rIns="0" bIns="0" rtlCol="0" anchor="ctr"/>
          <a:lstStyle/>
          <a:p>
            <a:pPr indent="0" marL="0">
              <a:buNone/>
            </a:pPr>
            <a:r>
              <a:rPr lang="en-US" sz="1050" b="1" dirty="0">
                <a:solidFill>
                  <a:srgbClr val="16213B"/>
                </a:solidFill>
                <a:latin typeface="Calibri" pitchFamily="34" charset="0"/>
                <a:ea typeface="Calibri" pitchFamily="34" charset="-122"/>
                <a:cs typeface="Calibri" pitchFamily="34" charset="-120"/>
              </a:rPr>
              <a:t>Contoh 'tools':</a:t>
            </a:r>
            <a:endParaRPr lang="en-US" sz="1050" dirty="0"/>
          </a:p>
        </p:txBody>
      </p:sp>
      <p:sp>
        <p:nvSpPr>
          <p:cNvPr id="28" name="Text 25"/>
          <p:cNvSpPr/>
          <p:nvPr/>
        </p:nvSpPr>
        <p:spPr>
          <a:xfrm>
            <a:off x="8412480" y="4782312"/>
            <a:ext cx="3136392" cy="292608"/>
          </a:xfrm>
          <a:prstGeom prst="rect">
            <a:avLst/>
          </a:prstGeom>
          <a:noFill/>
          <a:ln/>
        </p:spPr>
        <p:txBody>
          <a:bodyPr wrap="square" lIns="0" tIns="0" rIns="0" bIns="0" rtlCol="0" anchor="ctr"/>
          <a:lstStyle/>
          <a:p>
            <a:pPr indent="0" marL="0">
              <a:buNone/>
            </a:pPr>
            <a:r>
              <a:rPr lang="en-US" sz="1100" b="1" dirty="0">
                <a:solidFill>
                  <a:srgbClr val="5A60E6"/>
                </a:solidFill>
                <a:latin typeface="Calibri" pitchFamily="34" charset="0"/>
                <a:ea typeface="Calibri" pitchFamily="34" charset="-122"/>
                <a:cs typeface="Calibri" pitchFamily="34" charset="-120"/>
              </a:rPr>
              <a:t>Cursor · Claude Pro · ChatGPT Plus</a:t>
            </a:r>
            <a:endParaRPr lang="en-US" sz="1100" dirty="0"/>
          </a:p>
        </p:txBody>
      </p:sp>
      <p:sp>
        <p:nvSpPr>
          <p:cNvPr id="29" name="Shape 26"/>
          <p:cNvSpPr/>
          <p:nvPr/>
        </p:nvSpPr>
        <p:spPr>
          <a:xfrm>
            <a:off x="594360" y="5715000"/>
            <a:ext cx="11000232" cy="566928"/>
          </a:xfrm>
          <a:prstGeom prst="roundRect">
            <a:avLst>
              <a:gd name="adj" fmla="val 14516"/>
            </a:avLst>
          </a:prstGeom>
          <a:solidFill>
            <a:srgbClr val="F5F8FD"/>
          </a:solidFill>
          <a:ln w="15875">
            <a:solidFill>
              <a:srgbClr val="128A50"/>
            </a:solidFill>
            <a:prstDash val="solid"/>
          </a:ln>
        </p:spPr>
      </p:sp>
      <p:sp>
        <p:nvSpPr>
          <p:cNvPr id="30" name="Text 27"/>
          <p:cNvSpPr/>
          <p:nvPr/>
        </p:nvSpPr>
        <p:spPr>
          <a:xfrm>
            <a:off x="822960" y="5715000"/>
            <a:ext cx="10543032" cy="566928"/>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Berita baik: semua yang murid perlukan untuk pertandingan boleh didapati secara percuma di Level 2.</a:t>
            </a:r>
            <a:endParaRPr lang="en-US" sz="1250" dirty="0"/>
          </a:p>
        </p:txBody>
      </p:sp>
      <p:sp>
        <p:nvSpPr>
          <p:cNvPr id="32" name="Text 28"/>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3" name="Text 29"/>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Konsep · 5 / 23</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2 · KONSEP</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Apa yang Murid Boleh Bina?</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Contoh sebenar aplikasi pendidikan yang boleh disiapkan dalam masa singkat</a:t>
            </a:r>
            <a:endParaRPr lang="en-US" sz="1300" dirty="0"/>
          </a:p>
        </p:txBody>
      </p:sp>
      <p:sp>
        <p:nvSpPr>
          <p:cNvPr id="6" name="Shape 3"/>
          <p:cNvSpPr/>
          <p:nvPr/>
        </p:nvSpPr>
        <p:spPr>
          <a:xfrm>
            <a:off x="594360" y="1783080"/>
            <a:ext cx="3532632" cy="1691640"/>
          </a:xfrm>
          <a:prstGeom prst="roundRect">
            <a:avLst>
              <a:gd name="adj" fmla="val 4865"/>
            </a:avLst>
          </a:prstGeom>
          <a:solidFill>
            <a:srgbClr val="F5F8FD"/>
          </a:solidFill>
          <a:ln w="9525">
            <a:solidFill>
              <a:srgbClr val="DCE4F1"/>
            </a:solidFill>
            <a:prstDash val="solid"/>
          </a:ln>
        </p:spPr>
      </p:sp>
      <p:sp>
        <p:nvSpPr>
          <p:cNvPr id="7" name="Shape 4"/>
          <p:cNvSpPr/>
          <p:nvPr/>
        </p:nvSpPr>
        <p:spPr>
          <a:xfrm>
            <a:off x="758952" y="1947672"/>
            <a:ext cx="457200" cy="457200"/>
          </a:xfrm>
          <a:prstGeom prst="ellipse">
            <a:avLst/>
          </a:prstGeom>
          <a:solidFill>
            <a:srgbClr val="0E97A8"/>
          </a:solidFill>
          <a:ln/>
        </p:spPr>
      </p:sp>
      <p:pic>
        <p:nvPicPr>
          <p:cNvPr id="8" name="Image 1" descr="img/ic-quiz.png">    </p:cNvPr>
          <p:cNvPicPr>
            <a:picLocks noChangeAspect="1"/>
          </p:cNvPicPr>
          <p:nvPr/>
        </p:nvPicPr>
        <p:blipFill>
          <a:blip r:embed="rId2"/>
          <a:stretch>
            <a:fillRect/>
          </a:stretch>
        </p:blipFill>
        <p:spPr>
          <a:xfrm>
            <a:off x="868680" y="2057400"/>
            <a:ext cx="237744" cy="237744"/>
          </a:xfrm>
          <a:prstGeom prst="rect">
            <a:avLst/>
          </a:prstGeom>
        </p:spPr>
      </p:pic>
      <p:sp>
        <p:nvSpPr>
          <p:cNvPr id="9" name="Text 5"/>
          <p:cNvSpPr/>
          <p:nvPr/>
        </p:nvSpPr>
        <p:spPr>
          <a:xfrm>
            <a:off x="1344168" y="1947672"/>
            <a:ext cx="26182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Kuiz interaktif</a:t>
            </a:r>
            <a:endParaRPr lang="en-US" sz="1350" dirty="0"/>
          </a:p>
        </p:txBody>
      </p:sp>
      <p:sp>
        <p:nvSpPr>
          <p:cNvPr id="10" name="Text 6"/>
          <p:cNvSpPr/>
          <p:nvPr/>
        </p:nvSpPr>
        <p:spPr>
          <a:xfrm>
            <a:off x="777240" y="2496312"/>
            <a:ext cx="3166872" cy="8321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Soalan objektif dengan skor automatik untuk sebarang subjek.</a:t>
            </a:r>
            <a:endParaRPr lang="en-US" sz="1100" dirty="0"/>
          </a:p>
        </p:txBody>
      </p:sp>
      <p:sp>
        <p:nvSpPr>
          <p:cNvPr id="11" name="Shape 7"/>
          <p:cNvSpPr/>
          <p:nvPr/>
        </p:nvSpPr>
        <p:spPr>
          <a:xfrm>
            <a:off x="4328160" y="1783080"/>
            <a:ext cx="3532632" cy="1691640"/>
          </a:xfrm>
          <a:prstGeom prst="roundRect">
            <a:avLst>
              <a:gd name="adj" fmla="val 4865"/>
            </a:avLst>
          </a:prstGeom>
          <a:solidFill>
            <a:srgbClr val="F5F8FD"/>
          </a:solidFill>
          <a:ln w="9525">
            <a:solidFill>
              <a:srgbClr val="DCE4F1"/>
            </a:solidFill>
            <a:prstDash val="solid"/>
          </a:ln>
        </p:spPr>
      </p:sp>
      <p:sp>
        <p:nvSpPr>
          <p:cNvPr id="12" name="Shape 8"/>
          <p:cNvSpPr/>
          <p:nvPr/>
        </p:nvSpPr>
        <p:spPr>
          <a:xfrm>
            <a:off x="4492752" y="1947672"/>
            <a:ext cx="457200" cy="457200"/>
          </a:xfrm>
          <a:prstGeom prst="ellipse">
            <a:avLst/>
          </a:prstGeom>
          <a:solidFill>
            <a:srgbClr val="128A50"/>
          </a:solidFill>
          <a:ln/>
        </p:spPr>
      </p:sp>
      <p:pic>
        <p:nvPicPr>
          <p:cNvPr id="13" name="Image 2" descr="img/ic-attend.png">    </p:cNvPr>
          <p:cNvPicPr>
            <a:picLocks noChangeAspect="1"/>
          </p:cNvPicPr>
          <p:nvPr/>
        </p:nvPicPr>
        <p:blipFill>
          <a:blip r:embed="rId3"/>
          <a:stretch>
            <a:fillRect/>
          </a:stretch>
        </p:blipFill>
        <p:spPr>
          <a:xfrm>
            <a:off x="4602480" y="2057400"/>
            <a:ext cx="237744" cy="237744"/>
          </a:xfrm>
          <a:prstGeom prst="rect">
            <a:avLst/>
          </a:prstGeom>
        </p:spPr>
      </p:pic>
      <p:sp>
        <p:nvSpPr>
          <p:cNvPr id="14" name="Text 9"/>
          <p:cNvSpPr/>
          <p:nvPr/>
        </p:nvSpPr>
        <p:spPr>
          <a:xfrm>
            <a:off x="5077968" y="1947672"/>
            <a:ext cx="26182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Rekod kehadiran</a:t>
            </a:r>
            <a:endParaRPr lang="en-US" sz="1350" dirty="0"/>
          </a:p>
        </p:txBody>
      </p:sp>
      <p:sp>
        <p:nvSpPr>
          <p:cNvPr id="15" name="Text 10"/>
          <p:cNvSpPr/>
          <p:nvPr/>
        </p:nvSpPr>
        <p:spPr>
          <a:xfrm>
            <a:off x="4511040" y="2496312"/>
            <a:ext cx="3166872" cy="8321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Tanda hadir, lewat atau tidak hadir. Data boleh disimpan.</a:t>
            </a:r>
            <a:endParaRPr lang="en-US" sz="1100" dirty="0"/>
          </a:p>
        </p:txBody>
      </p:sp>
      <p:sp>
        <p:nvSpPr>
          <p:cNvPr id="16" name="Shape 11"/>
          <p:cNvSpPr/>
          <p:nvPr/>
        </p:nvSpPr>
        <p:spPr>
          <a:xfrm>
            <a:off x="8061960" y="1783080"/>
            <a:ext cx="3532632" cy="1691640"/>
          </a:xfrm>
          <a:prstGeom prst="roundRect">
            <a:avLst>
              <a:gd name="adj" fmla="val 4865"/>
            </a:avLst>
          </a:prstGeom>
          <a:solidFill>
            <a:srgbClr val="F5F8FD"/>
          </a:solidFill>
          <a:ln w="9525">
            <a:solidFill>
              <a:srgbClr val="DCE4F1"/>
            </a:solidFill>
            <a:prstDash val="solid"/>
          </a:ln>
        </p:spPr>
      </p:sp>
      <p:sp>
        <p:nvSpPr>
          <p:cNvPr id="17" name="Shape 12"/>
          <p:cNvSpPr/>
          <p:nvPr/>
        </p:nvSpPr>
        <p:spPr>
          <a:xfrm>
            <a:off x="8226552" y="1947672"/>
            <a:ext cx="457200" cy="457200"/>
          </a:xfrm>
          <a:prstGeom prst="ellipse">
            <a:avLst/>
          </a:prstGeom>
          <a:solidFill>
            <a:srgbClr val="C99A2E"/>
          </a:solidFill>
          <a:ln/>
        </p:spPr>
      </p:sp>
      <p:pic>
        <p:nvPicPr>
          <p:cNvPr id="18" name="Image 3" descr="img/ic-flash.png">    </p:cNvPr>
          <p:cNvPicPr>
            <a:picLocks noChangeAspect="1"/>
          </p:cNvPicPr>
          <p:nvPr/>
        </p:nvPicPr>
        <p:blipFill>
          <a:blip r:embed="rId4"/>
          <a:stretch>
            <a:fillRect/>
          </a:stretch>
        </p:blipFill>
        <p:spPr>
          <a:xfrm>
            <a:off x="8336280" y="2057400"/>
            <a:ext cx="237744" cy="237744"/>
          </a:xfrm>
          <a:prstGeom prst="rect">
            <a:avLst/>
          </a:prstGeom>
        </p:spPr>
      </p:pic>
      <p:sp>
        <p:nvSpPr>
          <p:cNvPr id="19" name="Text 13"/>
          <p:cNvSpPr/>
          <p:nvPr/>
        </p:nvSpPr>
        <p:spPr>
          <a:xfrm>
            <a:off x="8811768" y="1947672"/>
            <a:ext cx="26182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Flashcard subjek</a:t>
            </a:r>
            <a:endParaRPr lang="en-US" sz="1350" dirty="0"/>
          </a:p>
        </p:txBody>
      </p:sp>
      <p:sp>
        <p:nvSpPr>
          <p:cNvPr id="20" name="Text 14"/>
          <p:cNvSpPr/>
          <p:nvPr/>
        </p:nvSpPr>
        <p:spPr>
          <a:xfrm>
            <a:off x="8244840" y="2496312"/>
            <a:ext cx="3166872" cy="8321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Kad imbasan istilah dan definisi untuk ulang kaji.</a:t>
            </a:r>
            <a:endParaRPr lang="en-US" sz="1100" dirty="0"/>
          </a:p>
        </p:txBody>
      </p:sp>
      <p:sp>
        <p:nvSpPr>
          <p:cNvPr id="21" name="Shape 15"/>
          <p:cNvSpPr/>
          <p:nvPr/>
        </p:nvSpPr>
        <p:spPr>
          <a:xfrm>
            <a:off x="594360" y="3675888"/>
            <a:ext cx="3532632" cy="1691640"/>
          </a:xfrm>
          <a:prstGeom prst="roundRect">
            <a:avLst>
              <a:gd name="adj" fmla="val 4865"/>
            </a:avLst>
          </a:prstGeom>
          <a:solidFill>
            <a:srgbClr val="F5F8FD"/>
          </a:solidFill>
          <a:ln w="9525">
            <a:solidFill>
              <a:srgbClr val="DCE4F1"/>
            </a:solidFill>
            <a:prstDash val="solid"/>
          </a:ln>
        </p:spPr>
      </p:sp>
      <p:sp>
        <p:nvSpPr>
          <p:cNvPr id="22" name="Shape 16"/>
          <p:cNvSpPr/>
          <p:nvPr/>
        </p:nvSpPr>
        <p:spPr>
          <a:xfrm>
            <a:off x="758952" y="3840480"/>
            <a:ext cx="457200" cy="457200"/>
          </a:xfrm>
          <a:prstGeom prst="ellipse">
            <a:avLst/>
          </a:prstGeom>
          <a:solidFill>
            <a:srgbClr val="5A60E6"/>
          </a:solidFill>
          <a:ln/>
        </p:spPr>
      </p:sp>
      <p:pic>
        <p:nvPicPr>
          <p:cNvPr id="23" name="Image 4" descr="img/ic-book.png">    </p:cNvPr>
          <p:cNvPicPr>
            <a:picLocks noChangeAspect="1"/>
          </p:cNvPicPr>
          <p:nvPr/>
        </p:nvPicPr>
        <p:blipFill>
          <a:blip r:embed="rId5"/>
          <a:stretch>
            <a:fillRect/>
          </a:stretch>
        </p:blipFill>
        <p:spPr>
          <a:xfrm>
            <a:off x="868680" y="3950208"/>
            <a:ext cx="237744" cy="237744"/>
          </a:xfrm>
          <a:prstGeom prst="rect">
            <a:avLst/>
          </a:prstGeom>
        </p:spPr>
      </p:pic>
      <p:sp>
        <p:nvSpPr>
          <p:cNvPr id="24" name="Text 17"/>
          <p:cNvSpPr/>
          <p:nvPr/>
        </p:nvSpPr>
        <p:spPr>
          <a:xfrm>
            <a:off x="1344168" y="3840480"/>
            <a:ext cx="26182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Tempahan bilik</a:t>
            </a:r>
            <a:endParaRPr lang="en-US" sz="1350" dirty="0"/>
          </a:p>
        </p:txBody>
      </p:sp>
      <p:sp>
        <p:nvSpPr>
          <p:cNvPr id="25" name="Text 18"/>
          <p:cNvSpPr/>
          <p:nvPr/>
        </p:nvSpPr>
        <p:spPr>
          <a:xfrm>
            <a:off x="777240" y="4389120"/>
            <a:ext cx="3166872" cy="8321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Guru menempah makmal atau bilik mesyuarat sekolah.</a:t>
            </a:r>
            <a:endParaRPr lang="en-US" sz="1100" dirty="0"/>
          </a:p>
        </p:txBody>
      </p:sp>
      <p:sp>
        <p:nvSpPr>
          <p:cNvPr id="26" name="Shape 19"/>
          <p:cNvSpPr/>
          <p:nvPr/>
        </p:nvSpPr>
        <p:spPr>
          <a:xfrm>
            <a:off x="4328160" y="3675888"/>
            <a:ext cx="3532632" cy="1691640"/>
          </a:xfrm>
          <a:prstGeom prst="roundRect">
            <a:avLst>
              <a:gd name="adj" fmla="val 4865"/>
            </a:avLst>
          </a:prstGeom>
          <a:solidFill>
            <a:srgbClr val="F5F8FD"/>
          </a:solidFill>
          <a:ln w="9525">
            <a:solidFill>
              <a:srgbClr val="DCE4F1"/>
            </a:solidFill>
            <a:prstDash val="solid"/>
          </a:ln>
        </p:spPr>
      </p:sp>
      <p:sp>
        <p:nvSpPr>
          <p:cNvPr id="27" name="Shape 20"/>
          <p:cNvSpPr/>
          <p:nvPr/>
        </p:nvSpPr>
        <p:spPr>
          <a:xfrm>
            <a:off x="4492752" y="3840480"/>
            <a:ext cx="457200" cy="457200"/>
          </a:xfrm>
          <a:prstGeom prst="ellipse">
            <a:avLst/>
          </a:prstGeom>
          <a:solidFill>
            <a:srgbClr val="E0455A"/>
          </a:solidFill>
          <a:ln/>
        </p:spPr>
      </p:sp>
      <p:pic>
        <p:nvPicPr>
          <p:cNvPr id="28" name="Image 5" descr="img/ic-chart.png">    </p:cNvPr>
          <p:cNvPicPr>
            <a:picLocks noChangeAspect="1"/>
          </p:cNvPicPr>
          <p:nvPr/>
        </p:nvPicPr>
        <p:blipFill>
          <a:blip r:embed="rId6"/>
          <a:stretch>
            <a:fillRect/>
          </a:stretch>
        </p:blipFill>
        <p:spPr>
          <a:xfrm>
            <a:off x="4602480" y="3950208"/>
            <a:ext cx="237744" cy="237744"/>
          </a:xfrm>
          <a:prstGeom prst="rect">
            <a:avLst/>
          </a:prstGeom>
        </p:spPr>
      </p:pic>
      <p:sp>
        <p:nvSpPr>
          <p:cNvPr id="29" name="Text 21"/>
          <p:cNvSpPr/>
          <p:nvPr/>
        </p:nvSpPr>
        <p:spPr>
          <a:xfrm>
            <a:off x="5077968" y="3840480"/>
            <a:ext cx="26182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Penjejak markah</a:t>
            </a:r>
            <a:endParaRPr lang="en-US" sz="1350" dirty="0"/>
          </a:p>
        </p:txBody>
      </p:sp>
      <p:sp>
        <p:nvSpPr>
          <p:cNvPr id="30" name="Text 22"/>
          <p:cNvSpPr/>
          <p:nvPr/>
        </p:nvSpPr>
        <p:spPr>
          <a:xfrm>
            <a:off x="4511040" y="4389120"/>
            <a:ext cx="3166872" cy="8321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Rekod dan pantau markah kuiz kelas dari semasa ke semasa.</a:t>
            </a:r>
            <a:endParaRPr lang="en-US" sz="1100" dirty="0"/>
          </a:p>
        </p:txBody>
      </p:sp>
      <p:sp>
        <p:nvSpPr>
          <p:cNvPr id="31" name="Shape 23"/>
          <p:cNvSpPr/>
          <p:nvPr/>
        </p:nvSpPr>
        <p:spPr>
          <a:xfrm>
            <a:off x="8061960" y="3675888"/>
            <a:ext cx="3532632" cy="1691640"/>
          </a:xfrm>
          <a:prstGeom prst="roundRect">
            <a:avLst>
              <a:gd name="adj" fmla="val 4865"/>
            </a:avLst>
          </a:prstGeom>
          <a:solidFill>
            <a:srgbClr val="F5F8FD"/>
          </a:solidFill>
          <a:ln w="9525">
            <a:solidFill>
              <a:srgbClr val="DCE4F1"/>
            </a:solidFill>
            <a:prstDash val="solid"/>
          </a:ln>
        </p:spPr>
      </p:sp>
      <p:sp>
        <p:nvSpPr>
          <p:cNvPr id="32" name="Shape 24"/>
          <p:cNvSpPr/>
          <p:nvPr/>
        </p:nvSpPr>
        <p:spPr>
          <a:xfrm>
            <a:off x="8226552" y="3840480"/>
            <a:ext cx="457200" cy="457200"/>
          </a:xfrm>
          <a:prstGeom prst="ellipse">
            <a:avLst/>
          </a:prstGeom>
          <a:solidFill>
            <a:srgbClr val="0E97A8"/>
          </a:solidFill>
          <a:ln/>
        </p:spPr>
      </p:sp>
      <p:pic>
        <p:nvPicPr>
          <p:cNvPr id="33" name="Image 6" descr="img/ic-queue.png">    </p:cNvPr>
          <p:cNvPicPr>
            <a:picLocks noChangeAspect="1"/>
          </p:cNvPicPr>
          <p:nvPr/>
        </p:nvPicPr>
        <p:blipFill>
          <a:blip r:embed="rId7"/>
          <a:stretch>
            <a:fillRect/>
          </a:stretch>
        </p:blipFill>
        <p:spPr>
          <a:xfrm>
            <a:off x="8336280" y="3950208"/>
            <a:ext cx="237744" cy="237744"/>
          </a:xfrm>
          <a:prstGeom prst="rect">
            <a:avLst/>
          </a:prstGeom>
        </p:spPr>
      </p:pic>
      <p:sp>
        <p:nvSpPr>
          <p:cNvPr id="34" name="Text 25"/>
          <p:cNvSpPr/>
          <p:nvPr/>
        </p:nvSpPr>
        <p:spPr>
          <a:xfrm>
            <a:off x="8811768" y="3840480"/>
            <a:ext cx="26182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Sistem giliran</a:t>
            </a:r>
            <a:endParaRPr lang="en-US" sz="1350" dirty="0"/>
          </a:p>
        </p:txBody>
      </p:sp>
      <p:sp>
        <p:nvSpPr>
          <p:cNvPr id="35" name="Text 26"/>
          <p:cNvSpPr/>
          <p:nvPr/>
        </p:nvSpPr>
        <p:spPr>
          <a:xfrm>
            <a:off x="8244840" y="4389120"/>
            <a:ext cx="3166872" cy="8321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Nombor giliran kantin atau kaunter secara digital.</a:t>
            </a:r>
            <a:endParaRPr lang="en-US" sz="1100" dirty="0"/>
          </a:p>
        </p:txBody>
      </p:sp>
      <p:sp>
        <p:nvSpPr>
          <p:cNvPr id="36" name="Shape 27"/>
          <p:cNvSpPr/>
          <p:nvPr/>
        </p:nvSpPr>
        <p:spPr>
          <a:xfrm>
            <a:off x="594360" y="5577840"/>
            <a:ext cx="11000232" cy="566928"/>
          </a:xfrm>
          <a:prstGeom prst="roundRect">
            <a:avLst>
              <a:gd name="adj" fmla="val 14516"/>
            </a:avLst>
          </a:prstGeom>
          <a:solidFill>
            <a:srgbClr val="F5F8FD"/>
          </a:solidFill>
          <a:ln w="15875">
            <a:solidFill>
              <a:srgbClr val="C99A2E"/>
            </a:solidFill>
            <a:prstDash val="solid"/>
          </a:ln>
        </p:spPr>
      </p:sp>
      <p:sp>
        <p:nvSpPr>
          <p:cNvPr id="37" name="Text 28"/>
          <p:cNvSpPr/>
          <p:nvPr/>
        </p:nvSpPr>
        <p:spPr>
          <a:xfrm>
            <a:off x="822960" y="5577840"/>
            <a:ext cx="10543032" cy="566928"/>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Semua contoh di atas pernah dihasilkan oleh murid dan guru di Malaysia menggunakan vibe coding.</a:t>
            </a:r>
            <a:endParaRPr lang="en-US" sz="1250" dirty="0"/>
          </a:p>
        </p:txBody>
      </p:sp>
      <p:pic>
        <p:nvPicPr>
          <p:cNvPr id="39" name="Image 7" descr="img/mascot-nobg.png">    </p:cNvPr>
          <p:cNvPicPr>
            <a:picLocks noChangeAspect="1"/>
          </p:cNvPicPr>
          <p:nvPr/>
        </p:nvPicPr>
        <p:blipFill>
          <a:blip r:embed="rId8"/>
          <a:stretch>
            <a:fillRect/>
          </a:stretch>
        </p:blipFill>
        <p:spPr>
          <a:xfrm>
            <a:off x="11356848" y="5833872"/>
            <a:ext cx="566928" cy="566928"/>
          </a:xfrm>
          <a:prstGeom prst="rect">
            <a:avLst/>
          </a:prstGeom>
        </p:spPr>
      </p:pic>
      <p:sp>
        <p:nvSpPr>
          <p:cNvPr id="40" name="Text 29"/>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41" name="Text 30"/>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Konsep · 6 / 23</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11A30"/>
        </a:solidFill>
      </p:bgPr>
    </p:bg>
    <p:spTree>
      <p:nvGrpSpPr>
        <p:cNvPr id="1" name=""/>
        <p:cNvGrpSpPr/>
        <p:nvPr/>
      </p:nvGrpSpPr>
      <p:grpSpPr>
        <a:xfrm>
          <a:off x="0" y="0"/>
          <a:ext cx="0" cy="0"/>
          <a:chOff x="0" y="0"/>
          <a:chExt cx="0" cy="0"/>
        </a:xfrm>
      </p:grpSpPr>
      <p:pic>
        <p:nvPicPr>
          <p:cNvPr id="2" name="Image 0" descr="img/div-laluan.jpg">    </p:cNvPr>
          <p:cNvPicPr>
            <a:picLocks noChangeAspect="1"/>
          </p:cNvPicPr>
          <p:nvPr/>
        </p:nvPicPr>
        <p:blipFill>
          <a:blip r:embed="rId1"/>
          <a:srcRect l="0" r="0" t="0" b="0"/>
          <a:stretch/>
        </p:blipFill>
        <p:spPr>
          <a:xfrm>
            <a:off x="8485632" y="0"/>
            <a:ext cx="3703320" cy="6355080"/>
          </a:xfrm>
          <a:prstGeom prst="rect">
            <a:avLst/>
          </a:prstGeom>
        </p:spPr>
      </p:pic>
      <p:sp>
        <p:nvSpPr>
          <p:cNvPr id="3" name="Text 0"/>
          <p:cNvSpPr/>
          <p:nvPr/>
        </p:nvSpPr>
        <p:spPr>
          <a:xfrm>
            <a:off x="594360" y="685800"/>
            <a:ext cx="7589520" cy="320040"/>
          </a:xfrm>
          <a:prstGeom prst="rect">
            <a:avLst/>
          </a:prstGeom>
          <a:noFill/>
          <a:ln/>
        </p:spPr>
        <p:txBody>
          <a:bodyPr wrap="square" lIns="0" tIns="0" rIns="0" bIns="0" rtlCol="0" anchor="ctr"/>
          <a:lstStyle/>
          <a:p>
            <a:pPr indent="0" marL="0">
              <a:buNone/>
            </a:pPr>
            <a:r>
              <a:rPr lang="en-US" sz="1300" b="1" spc="250" kern="0" dirty="0">
                <a:solidFill>
                  <a:srgbClr val="3DDC84"/>
                </a:solidFill>
                <a:latin typeface="Calibri" pitchFamily="34" charset="0"/>
                <a:ea typeface="Calibri" pitchFamily="34" charset="-122"/>
                <a:cs typeface="Calibri" pitchFamily="34" charset="-120"/>
              </a:rPr>
              <a:t>BAHAGIAN 3 · KENALI LALUAN</a:t>
            </a:r>
            <a:endParaRPr lang="en-US" sz="1300" dirty="0"/>
          </a:p>
        </p:txBody>
      </p:sp>
      <p:sp>
        <p:nvSpPr>
          <p:cNvPr id="4" name="Text 1"/>
          <p:cNvSpPr/>
          <p:nvPr/>
        </p:nvSpPr>
        <p:spPr>
          <a:xfrm>
            <a:off x="594360" y="1051560"/>
            <a:ext cx="7680960" cy="1371600"/>
          </a:xfrm>
          <a:prstGeom prst="rect">
            <a:avLst/>
          </a:prstGeom>
          <a:noFill/>
          <a:ln/>
        </p:spPr>
        <p:txBody>
          <a:bodyPr wrap="square" lIns="0" tIns="0" rIns="0" bIns="0" rtlCol="0" anchor="ctr"/>
          <a:lstStyle/>
          <a:p>
            <a:pPr indent="0" marL="0">
              <a:buNone/>
            </a:pPr>
            <a:r>
              <a:rPr lang="en-US" sz="4000" b="1" dirty="0">
                <a:solidFill>
                  <a:srgbClr val="EDF2FC"/>
                </a:solidFill>
                <a:latin typeface="Cambria" pitchFamily="34" charset="0"/>
                <a:ea typeface="Cambria" pitchFamily="34" charset="-122"/>
                <a:cs typeface="Cambria" pitchFamily="34" charset="-120"/>
              </a:rPr>
              <a:t>4 Cara Murid</a:t>
            </a:r>
            <a:endParaRPr lang="en-US" sz="4000" dirty="0"/>
          </a:p>
          <a:p>
            <a:pPr indent="0" marL="0">
              <a:buNone/>
            </a:pPr>
            <a:r>
              <a:rPr lang="en-US" sz="4000" b="1" dirty="0">
                <a:solidFill>
                  <a:srgbClr val="EDF2FC"/>
                </a:solidFill>
                <a:latin typeface="Cambria" pitchFamily="34" charset="0"/>
                <a:ea typeface="Cambria" pitchFamily="34" charset="-122"/>
                <a:cs typeface="Cambria" pitchFamily="34" charset="-120"/>
              </a:rPr>
              <a:t>Hasilkan 'App Android'</a:t>
            </a:r>
            <a:endParaRPr lang="en-US" sz="4000" dirty="0"/>
          </a:p>
        </p:txBody>
      </p:sp>
      <p:sp>
        <p:nvSpPr>
          <p:cNvPr id="5" name="Text 2"/>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6" name="Text 3"/>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8294B5"/>
                </a:solidFill>
                <a:latin typeface="Calibri" pitchFamily="34" charset="0"/>
                <a:ea typeface="Calibri" pitchFamily="34" charset="-122"/>
                <a:cs typeface="Calibri" pitchFamily="34" charset="-120"/>
              </a:rPr>
              <a:t>Laluan · 7 / 23</a:t>
            </a:r>
            <a:endParaRPr lang="en-US" sz="850" dirty="0"/>
          </a:p>
        </p:txBody>
      </p:sp>
      <p:sp>
        <p:nvSpPr>
          <p:cNvPr id="7" name="Shape 4"/>
          <p:cNvSpPr/>
          <p:nvPr/>
        </p:nvSpPr>
        <p:spPr>
          <a:xfrm>
            <a:off x="594360" y="3063240"/>
            <a:ext cx="7635240" cy="713232"/>
          </a:xfrm>
          <a:prstGeom prst="roundRect">
            <a:avLst>
              <a:gd name="adj" fmla="val 10256"/>
            </a:avLst>
          </a:prstGeom>
          <a:solidFill>
            <a:srgbClr val="1A2440"/>
          </a:solidFill>
          <a:ln w="9525">
            <a:solidFill>
              <a:srgbClr val="2D3B60"/>
            </a:solidFill>
            <a:prstDash val="solid"/>
          </a:ln>
        </p:spPr>
      </p:sp>
      <p:sp>
        <p:nvSpPr>
          <p:cNvPr id="8" name="Text 5"/>
          <p:cNvSpPr/>
          <p:nvPr/>
        </p:nvSpPr>
        <p:spPr>
          <a:xfrm>
            <a:off x="795528" y="3136392"/>
            <a:ext cx="2377440" cy="566928"/>
          </a:xfrm>
          <a:prstGeom prst="rect">
            <a:avLst/>
          </a:prstGeom>
          <a:noFill/>
          <a:ln/>
        </p:spPr>
        <p:txBody>
          <a:bodyPr wrap="square" lIns="0" tIns="0" rIns="0" bIns="0" rtlCol="0" anchor="ctr"/>
          <a:lstStyle/>
          <a:p>
            <a:pPr indent="0" marL="0">
              <a:buNone/>
            </a:pPr>
            <a:r>
              <a:rPr lang="en-US" sz="1250" b="1" dirty="0">
                <a:solidFill>
                  <a:srgbClr val="3DDC84"/>
                </a:solidFill>
                <a:latin typeface="Calibri" pitchFamily="34" charset="0"/>
                <a:ea typeface="Calibri" pitchFamily="34" charset="-122"/>
                <a:cs typeface="Calibri" pitchFamily="34" charset="-120"/>
              </a:rPr>
              <a:t>A · App web / PWA</a:t>
            </a:r>
            <a:endParaRPr lang="en-US" sz="1250" dirty="0"/>
          </a:p>
        </p:txBody>
      </p:sp>
      <p:sp>
        <p:nvSpPr>
          <p:cNvPr id="9" name="Text 6"/>
          <p:cNvSpPr/>
          <p:nvPr/>
        </p:nvSpPr>
        <p:spPr>
          <a:xfrm>
            <a:off x="3291840" y="3136392"/>
            <a:ext cx="4754880" cy="566928"/>
          </a:xfrm>
          <a:prstGeom prst="rect">
            <a:avLst/>
          </a:prstGeom>
          <a:noFill/>
          <a:ln/>
        </p:spPr>
        <p:txBody>
          <a:bodyPr wrap="square" lIns="0" tIns="0" rIns="0" bIns="0" rtlCol="0" anchor="ctr"/>
          <a:lstStyle/>
          <a:p>
            <a:pPr indent="0" marL="0">
              <a:buNone/>
            </a:pPr>
            <a:r>
              <a:rPr lang="en-US" sz="1050" dirty="0">
                <a:solidFill>
                  <a:srgbClr val="9BA9C8"/>
                </a:solidFill>
                <a:latin typeface="Calibri" pitchFamily="34" charset="0"/>
                <a:ea typeface="Calibri" pitchFamily="34" charset="-122"/>
                <a:cs typeface="Calibri" pitchFamily="34" charset="-120"/>
              </a:rPr>
              <a:t>Dibuka dalam pelayar telefon, kemudian dipasang ke skrin utama. Cara paling mudah dan paling biasa untuk vibe coding.</a:t>
            </a:r>
            <a:endParaRPr lang="en-US" sz="1050" dirty="0"/>
          </a:p>
        </p:txBody>
      </p:sp>
      <p:sp>
        <p:nvSpPr>
          <p:cNvPr id="10" name="Shape 7"/>
          <p:cNvSpPr/>
          <p:nvPr/>
        </p:nvSpPr>
        <p:spPr>
          <a:xfrm>
            <a:off x="594360" y="3867912"/>
            <a:ext cx="7635240" cy="713232"/>
          </a:xfrm>
          <a:prstGeom prst="roundRect">
            <a:avLst>
              <a:gd name="adj" fmla="val 10256"/>
            </a:avLst>
          </a:prstGeom>
          <a:solidFill>
            <a:srgbClr val="1A2440"/>
          </a:solidFill>
          <a:ln w="9525">
            <a:solidFill>
              <a:srgbClr val="2D3B60"/>
            </a:solidFill>
            <a:prstDash val="solid"/>
          </a:ln>
        </p:spPr>
      </p:sp>
      <p:sp>
        <p:nvSpPr>
          <p:cNvPr id="11" name="Text 8"/>
          <p:cNvSpPr/>
          <p:nvPr/>
        </p:nvSpPr>
        <p:spPr>
          <a:xfrm>
            <a:off x="795528" y="3941064"/>
            <a:ext cx="2377440" cy="566928"/>
          </a:xfrm>
          <a:prstGeom prst="rect">
            <a:avLst/>
          </a:prstGeom>
          <a:noFill/>
          <a:ln/>
        </p:spPr>
        <p:txBody>
          <a:bodyPr wrap="square" lIns="0" tIns="0" rIns="0" bIns="0" rtlCol="0" anchor="ctr"/>
          <a:lstStyle/>
          <a:p>
            <a:pPr indent="0" marL="0">
              <a:buNone/>
            </a:pPr>
            <a:r>
              <a:rPr lang="en-US" sz="1250" b="1" dirty="0">
                <a:solidFill>
                  <a:srgbClr val="3DDC84"/>
                </a:solidFill>
                <a:latin typeface="Calibri" pitchFamily="34" charset="0"/>
                <a:ea typeface="Calibri" pitchFamily="34" charset="-122"/>
                <a:cs typeface="Calibri" pitchFamily="34" charset="-120"/>
              </a:rPr>
              <a:t>B · Dibungkus jadi APK</a:t>
            </a:r>
            <a:endParaRPr lang="en-US" sz="1250" dirty="0"/>
          </a:p>
        </p:txBody>
      </p:sp>
      <p:sp>
        <p:nvSpPr>
          <p:cNvPr id="12" name="Text 9"/>
          <p:cNvSpPr/>
          <p:nvPr/>
        </p:nvSpPr>
        <p:spPr>
          <a:xfrm>
            <a:off x="3291840" y="3941064"/>
            <a:ext cx="4754880" cy="566928"/>
          </a:xfrm>
          <a:prstGeom prst="rect">
            <a:avLst/>
          </a:prstGeom>
          <a:noFill/>
          <a:ln/>
        </p:spPr>
        <p:txBody>
          <a:bodyPr wrap="square" lIns="0" tIns="0" rIns="0" bIns="0" rtlCol="0" anchor="ctr"/>
          <a:lstStyle/>
          <a:p>
            <a:pPr indent="0" marL="0">
              <a:buNone/>
            </a:pPr>
            <a:r>
              <a:rPr lang="en-US" sz="1050" dirty="0">
                <a:solidFill>
                  <a:srgbClr val="9BA9C8"/>
                </a:solidFill>
                <a:latin typeface="Calibri" pitchFamily="34" charset="0"/>
                <a:ea typeface="Calibri" pitchFamily="34" charset="-122"/>
                <a:cs typeface="Calibri" pitchFamily="34" charset="-120"/>
              </a:rPr>
              <a:t>App web yang sama, dibalut menjadi fail APK supaya kelihatan seperti app biasa yang dipasang.</a:t>
            </a:r>
            <a:endParaRPr lang="en-US" sz="1050" dirty="0"/>
          </a:p>
        </p:txBody>
      </p:sp>
      <p:sp>
        <p:nvSpPr>
          <p:cNvPr id="13" name="Shape 10"/>
          <p:cNvSpPr/>
          <p:nvPr/>
        </p:nvSpPr>
        <p:spPr>
          <a:xfrm>
            <a:off x="594360" y="4672584"/>
            <a:ext cx="7635240" cy="713232"/>
          </a:xfrm>
          <a:prstGeom prst="roundRect">
            <a:avLst>
              <a:gd name="adj" fmla="val 10256"/>
            </a:avLst>
          </a:prstGeom>
          <a:solidFill>
            <a:srgbClr val="1A2440"/>
          </a:solidFill>
          <a:ln w="9525">
            <a:solidFill>
              <a:srgbClr val="2D3B60"/>
            </a:solidFill>
            <a:prstDash val="solid"/>
          </a:ln>
        </p:spPr>
      </p:sp>
      <p:sp>
        <p:nvSpPr>
          <p:cNvPr id="14" name="Text 11"/>
          <p:cNvSpPr/>
          <p:nvPr/>
        </p:nvSpPr>
        <p:spPr>
          <a:xfrm>
            <a:off x="795528" y="4745736"/>
            <a:ext cx="2377440" cy="566928"/>
          </a:xfrm>
          <a:prstGeom prst="rect">
            <a:avLst/>
          </a:prstGeom>
          <a:noFill/>
          <a:ln/>
        </p:spPr>
        <p:txBody>
          <a:bodyPr wrap="square" lIns="0" tIns="0" rIns="0" bIns="0" rtlCol="0" anchor="ctr"/>
          <a:lstStyle/>
          <a:p>
            <a:pPr indent="0" marL="0">
              <a:buNone/>
            </a:pPr>
            <a:r>
              <a:rPr lang="en-US" sz="1250" b="1" dirty="0">
                <a:solidFill>
                  <a:srgbClr val="3DDC84"/>
                </a:solidFill>
                <a:latin typeface="Calibri" pitchFamily="34" charset="0"/>
                <a:ea typeface="Calibri" pitchFamily="34" charset="-122"/>
                <a:cs typeface="Calibri" pitchFamily="34" charset="-120"/>
              </a:rPr>
              <a:t>C · Cantum blok</a:t>
            </a:r>
            <a:endParaRPr lang="en-US" sz="1250" dirty="0"/>
          </a:p>
        </p:txBody>
      </p:sp>
      <p:sp>
        <p:nvSpPr>
          <p:cNvPr id="15" name="Text 12"/>
          <p:cNvSpPr/>
          <p:nvPr/>
        </p:nvSpPr>
        <p:spPr>
          <a:xfrm>
            <a:off x="3291840" y="4745736"/>
            <a:ext cx="4754880" cy="566928"/>
          </a:xfrm>
          <a:prstGeom prst="rect">
            <a:avLst/>
          </a:prstGeom>
          <a:noFill/>
          <a:ln/>
        </p:spPr>
        <p:txBody>
          <a:bodyPr wrap="square" lIns="0" tIns="0" rIns="0" bIns="0" rtlCol="0" anchor="ctr"/>
          <a:lstStyle/>
          <a:p>
            <a:pPr indent="0" marL="0">
              <a:buNone/>
            </a:pPr>
            <a:r>
              <a:rPr lang="en-US" sz="1050" dirty="0">
                <a:solidFill>
                  <a:srgbClr val="9BA9C8"/>
                </a:solidFill>
                <a:latin typeface="Calibri" pitchFamily="34" charset="0"/>
                <a:ea typeface="Calibri" pitchFamily="34" charset="-122"/>
                <a:cs typeface="Calibri" pitchFamily="34" charset="-120"/>
              </a:rPr>
              <a:t>Susun blok arahan seperti LEGO menggunakan App Inventor atau Kodular. Cara tradisional pertandingan sekolah.</a:t>
            </a:r>
            <a:endParaRPr lang="en-US" sz="1050" dirty="0"/>
          </a:p>
        </p:txBody>
      </p:sp>
      <p:sp>
        <p:nvSpPr>
          <p:cNvPr id="16" name="Shape 13"/>
          <p:cNvSpPr/>
          <p:nvPr/>
        </p:nvSpPr>
        <p:spPr>
          <a:xfrm>
            <a:off x="594360" y="5477256"/>
            <a:ext cx="7635240" cy="713232"/>
          </a:xfrm>
          <a:prstGeom prst="roundRect">
            <a:avLst>
              <a:gd name="adj" fmla="val 10256"/>
            </a:avLst>
          </a:prstGeom>
          <a:solidFill>
            <a:srgbClr val="1A2440"/>
          </a:solidFill>
          <a:ln w="9525">
            <a:solidFill>
              <a:srgbClr val="2D3B60"/>
            </a:solidFill>
            <a:prstDash val="solid"/>
          </a:ln>
        </p:spPr>
      </p:sp>
      <p:sp>
        <p:nvSpPr>
          <p:cNvPr id="17" name="Text 14"/>
          <p:cNvSpPr/>
          <p:nvPr/>
        </p:nvSpPr>
        <p:spPr>
          <a:xfrm>
            <a:off x="795528" y="5550408"/>
            <a:ext cx="2377440" cy="566928"/>
          </a:xfrm>
          <a:prstGeom prst="rect">
            <a:avLst/>
          </a:prstGeom>
          <a:noFill/>
          <a:ln/>
        </p:spPr>
        <p:txBody>
          <a:bodyPr wrap="square" lIns="0" tIns="0" rIns="0" bIns="0" rtlCol="0" anchor="ctr"/>
          <a:lstStyle/>
          <a:p>
            <a:pPr indent="0" marL="0">
              <a:buNone/>
            </a:pPr>
            <a:r>
              <a:rPr lang="en-US" sz="1250" b="1" dirty="0">
                <a:solidFill>
                  <a:srgbClr val="3DDC84"/>
                </a:solidFill>
                <a:latin typeface="Calibri" pitchFamily="34" charset="0"/>
                <a:ea typeface="Calibri" pitchFamily="34" charset="-122"/>
                <a:cs typeface="Calibri" pitchFamily="34" charset="-120"/>
              </a:rPr>
              <a:t>D · Binaan penuh</a:t>
            </a:r>
            <a:endParaRPr lang="en-US" sz="1250" dirty="0"/>
          </a:p>
        </p:txBody>
      </p:sp>
      <p:sp>
        <p:nvSpPr>
          <p:cNvPr id="18" name="Text 15"/>
          <p:cNvSpPr/>
          <p:nvPr/>
        </p:nvSpPr>
        <p:spPr>
          <a:xfrm>
            <a:off x="3291840" y="5550408"/>
            <a:ext cx="4754880" cy="566928"/>
          </a:xfrm>
          <a:prstGeom prst="rect">
            <a:avLst/>
          </a:prstGeom>
          <a:noFill/>
          <a:ln/>
        </p:spPr>
        <p:txBody>
          <a:bodyPr wrap="square" lIns="0" tIns="0" rIns="0" bIns="0" rtlCol="0" anchor="ctr"/>
          <a:lstStyle/>
          <a:p>
            <a:pPr indent="0" marL="0">
              <a:buNone/>
            </a:pPr>
            <a:r>
              <a:rPr lang="en-US" sz="1050" dirty="0">
                <a:solidFill>
                  <a:srgbClr val="9BA9C8"/>
                </a:solidFill>
                <a:latin typeface="Calibri" pitchFamily="34" charset="0"/>
                <a:ea typeface="Calibri" pitchFamily="34" charset="-122"/>
                <a:cs typeface="Calibri" pitchFamily="34" charset="-120"/>
              </a:rPr>
              <a:t>Menggunakan 'framework' pembangun sebenar seperti Flutter. Paling mencabar dan paling jarang ditemui.</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3 · KENALI LALUAN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App Web Menjadi 'App Android'</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Cuba sekarang di telefon anda. Empat langkah sahaja</a:t>
            </a:r>
            <a:endParaRPr lang="en-US" sz="1300" dirty="0"/>
          </a:p>
        </p:txBody>
      </p:sp>
      <p:pic>
        <p:nvPicPr>
          <p:cNvPr id="6" name="Image 1" descr="img/phone-a2hs.jpg">    </p:cNvPr>
          <p:cNvPicPr>
            <a:picLocks noChangeAspect="1"/>
          </p:cNvPicPr>
          <p:nvPr/>
        </p:nvPicPr>
        <p:blipFill>
          <a:blip r:embed="rId2"/>
          <a:stretch>
            <a:fillRect/>
          </a:stretch>
        </p:blipFill>
        <p:spPr>
          <a:xfrm>
            <a:off x="8503920" y="1737360"/>
            <a:ext cx="3017520" cy="3017520"/>
          </a:xfrm>
          <a:prstGeom prst="rect">
            <a:avLst/>
          </a:prstGeom>
        </p:spPr>
      </p:pic>
      <p:sp>
        <p:nvSpPr>
          <p:cNvPr id="7" name="Shape 3"/>
          <p:cNvSpPr/>
          <p:nvPr/>
        </p:nvSpPr>
        <p:spPr>
          <a:xfrm>
            <a:off x="594360" y="1828800"/>
            <a:ext cx="420624" cy="420624"/>
          </a:xfrm>
          <a:prstGeom prst="ellipse">
            <a:avLst/>
          </a:prstGeom>
          <a:solidFill>
            <a:srgbClr val="128A50"/>
          </a:solidFill>
          <a:ln/>
        </p:spPr>
      </p:sp>
      <p:sp>
        <p:nvSpPr>
          <p:cNvPr id="8" name="Text 4"/>
          <p:cNvSpPr/>
          <p:nvPr/>
        </p:nvSpPr>
        <p:spPr>
          <a:xfrm>
            <a:off x="594360" y="1828800"/>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9" name="Text 5"/>
          <p:cNvSpPr/>
          <p:nvPr/>
        </p:nvSpPr>
        <p:spPr>
          <a:xfrm>
            <a:off x="1197864" y="1783080"/>
            <a:ext cx="6949440" cy="365760"/>
          </a:xfrm>
          <a:prstGeom prst="rect">
            <a:avLst/>
          </a:prstGeom>
          <a:noFill/>
          <a:ln/>
        </p:spPr>
        <p:txBody>
          <a:bodyPr wrap="square" lIns="0" tIns="0" rIns="0" bIns="0" rtlCol="0" anchor="ctr"/>
          <a:lstStyle/>
          <a:p>
            <a:pPr indent="0" marL="0">
              <a:buNone/>
            </a:pPr>
            <a:r>
              <a:rPr lang="en-US" sz="1450" b="1" dirty="0">
                <a:solidFill>
                  <a:srgbClr val="16213B"/>
                </a:solidFill>
                <a:latin typeface="Calibri" pitchFamily="34" charset="0"/>
                <a:ea typeface="Calibri" pitchFamily="34" charset="-122"/>
                <a:cs typeface="Calibri" pitchFamily="34" charset="-120"/>
              </a:rPr>
              <a:t>Buka pautan app</a:t>
            </a:r>
            <a:endParaRPr lang="en-US" sz="1450" dirty="0"/>
          </a:p>
        </p:txBody>
      </p:sp>
      <p:sp>
        <p:nvSpPr>
          <p:cNvPr id="10" name="Text 6"/>
          <p:cNvSpPr/>
          <p:nvPr/>
        </p:nvSpPr>
        <p:spPr>
          <a:xfrm>
            <a:off x="1197864" y="2148840"/>
            <a:ext cx="6949440" cy="502920"/>
          </a:xfrm>
          <a:prstGeom prst="rect">
            <a:avLst/>
          </a:prstGeom>
          <a:noFill/>
          <a:ln/>
        </p:spPr>
        <p:txBody>
          <a:bodyPr wrap="square" lIns="0" tIns="0" rIns="0" bIns="0" rtlCol="0" anchor="ctr"/>
          <a:lstStyle/>
          <a:p>
            <a:pPr indent="0" marL="0">
              <a:buNone/>
            </a:pPr>
            <a:r>
              <a:rPr lang="en-US" sz="1150" dirty="0">
                <a:solidFill>
                  <a:srgbClr val="5A6A88"/>
                </a:solidFill>
                <a:latin typeface="Calibri" pitchFamily="34" charset="0"/>
                <a:ea typeface="Calibri" pitchFamily="34" charset="-122"/>
                <a:cs typeface="Calibri" pitchFamily="34" charset="-120"/>
              </a:rPr>
              <a:t>Taip atau imbas alamat app dalam Chrome di telefon Android anda.</a:t>
            </a:r>
            <a:endParaRPr lang="en-US" sz="1150" dirty="0"/>
          </a:p>
        </p:txBody>
      </p:sp>
      <p:sp>
        <p:nvSpPr>
          <p:cNvPr id="11" name="Shape 7"/>
          <p:cNvSpPr/>
          <p:nvPr/>
        </p:nvSpPr>
        <p:spPr>
          <a:xfrm>
            <a:off x="594360" y="2880360"/>
            <a:ext cx="420624" cy="420624"/>
          </a:xfrm>
          <a:prstGeom prst="ellipse">
            <a:avLst/>
          </a:prstGeom>
          <a:solidFill>
            <a:srgbClr val="128A50"/>
          </a:solidFill>
          <a:ln/>
        </p:spPr>
      </p:sp>
      <p:sp>
        <p:nvSpPr>
          <p:cNvPr id="12" name="Text 8"/>
          <p:cNvSpPr/>
          <p:nvPr/>
        </p:nvSpPr>
        <p:spPr>
          <a:xfrm>
            <a:off x="594360" y="2880360"/>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9"/>
          <p:cNvSpPr/>
          <p:nvPr/>
        </p:nvSpPr>
        <p:spPr>
          <a:xfrm>
            <a:off x="1197864" y="2834640"/>
            <a:ext cx="6949440" cy="365760"/>
          </a:xfrm>
          <a:prstGeom prst="rect">
            <a:avLst/>
          </a:prstGeom>
          <a:noFill/>
          <a:ln/>
        </p:spPr>
        <p:txBody>
          <a:bodyPr wrap="square" lIns="0" tIns="0" rIns="0" bIns="0" rtlCol="0" anchor="ctr"/>
          <a:lstStyle/>
          <a:p>
            <a:pPr indent="0" marL="0">
              <a:buNone/>
            </a:pPr>
            <a:r>
              <a:rPr lang="en-US" sz="1450" b="1" dirty="0">
                <a:solidFill>
                  <a:srgbClr val="16213B"/>
                </a:solidFill>
                <a:latin typeface="Calibri" pitchFamily="34" charset="0"/>
                <a:ea typeface="Calibri" pitchFamily="34" charset="-122"/>
                <a:cs typeface="Calibri" pitchFamily="34" charset="-120"/>
              </a:rPr>
              <a:t>Tekan menu tiga titik</a:t>
            </a:r>
            <a:endParaRPr lang="en-US" sz="1450" dirty="0"/>
          </a:p>
        </p:txBody>
      </p:sp>
      <p:sp>
        <p:nvSpPr>
          <p:cNvPr id="14" name="Text 10"/>
          <p:cNvSpPr/>
          <p:nvPr/>
        </p:nvSpPr>
        <p:spPr>
          <a:xfrm>
            <a:off x="1197864" y="3200400"/>
            <a:ext cx="6949440" cy="502920"/>
          </a:xfrm>
          <a:prstGeom prst="rect">
            <a:avLst/>
          </a:prstGeom>
          <a:noFill/>
          <a:ln/>
        </p:spPr>
        <p:txBody>
          <a:bodyPr wrap="square" lIns="0" tIns="0" rIns="0" bIns="0" rtlCol="0" anchor="ctr"/>
          <a:lstStyle/>
          <a:p>
            <a:pPr indent="0" marL="0">
              <a:buNone/>
            </a:pPr>
            <a:r>
              <a:rPr lang="en-US" sz="1150" dirty="0">
                <a:solidFill>
                  <a:srgbClr val="5A6A88"/>
                </a:solidFill>
                <a:latin typeface="Calibri" pitchFamily="34" charset="0"/>
                <a:ea typeface="Calibri" pitchFamily="34" charset="-122"/>
                <a:cs typeface="Calibri" pitchFamily="34" charset="-120"/>
              </a:rPr>
              <a:t>Menu berada di penjuru atas kanan pelayar Chrome.</a:t>
            </a:r>
            <a:endParaRPr lang="en-US" sz="1150" dirty="0"/>
          </a:p>
        </p:txBody>
      </p:sp>
      <p:sp>
        <p:nvSpPr>
          <p:cNvPr id="15" name="Shape 11"/>
          <p:cNvSpPr/>
          <p:nvPr/>
        </p:nvSpPr>
        <p:spPr>
          <a:xfrm>
            <a:off x="594360" y="3931920"/>
            <a:ext cx="420624" cy="420624"/>
          </a:xfrm>
          <a:prstGeom prst="ellipse">
            <a:avLst/>
          </a:prstGeom>
          <a:solidFill>
            <a:srgbClr val="128A50"/>
          </a:solidFill>
          <a:ln/>
        </p:spPr>
      </p:sp>
      <p:sp>
        <p:nvSpPr>
          <p:cNvPr id="16" name="Text 12"/>
          <p:cNvSpPr/>
          <p:nvPr/>
        </p:nvSpPr>
        <p:spPr>
          <a:xfrm>
            <a:off x="594360" y="3931920"/>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3"/>
          <p:cNvSpPr/>
          <p:nvPr/>
        </p:nvSpPr>
        <p:spPr>
          <a:xfrm>
            <a:off x="1197864" y="3886200"/>
            <a:ext cx="6949440" cy="365760"/>
          </a:xfrm>
          <a:prstGeom prst="rect">
            <a:avLst/>
          </a:prstGeom>
          <a:noFill/>
          <a:ln/>
        </p:spPr>
        <p:txBody>
          <a:bodyPr wrap="square" lIns="0" tIns="0" rIns="0" bIns="0" rtlCol="0" anchor="ctr"/>
          <a:lstStyle/>
          <a:p>
            <a:pPr indent="0" marL="0">
              <a:buNone/>
            </a:pPr>
            <a:r>
              <a:rPr lang="en-US" sz="1450" b="1" dirty="0">
                <a:solidFill>
                  <a:srgbClr val="16213B"/>
                </a:solidFill>
                <a:latin typeface="Calibri" pitchFamily="34" charset="0"/>
                <a:ea typeface="Calibri" pitchFamily="34" charset="-122"/>
                <a:cs typeface="Calibri" pitchFamily="34" charset="-120"/>
              </a:rPr>
              <a:t>Pilih 'Add to Home Screen'</a:t>
            </a:r>
            <a:endParaRPr lang="en-US" sz="1450" dirty="0"/>
          </a:p>
        </p:txBody>
      </p:sp>
      <p:sp>
        <p:nvSpPr>
          <p:cNvPr id="18" name="Text 14"/>
          <p:cNvSpPr/>
          <p:nvPr/>
        </p:nvSpPr>
        <p:spPr>
          <a:xfrm>
            <a:off x="1197864" y="4251960"/>
            <a:ext cx="6949440" cy="502920"/>
          </a:xfrm>
          <a:prstGeom prst="rect">
            <a:avLst/>
          </a:prstGeom>
          <a:noFill/>
          <a:ln/>
        </p:spPr>
        <p:txBody>
          <a:bodyPr wrap="square" lIns="0" tIns="0" rIns="0" bIns="0" rtlCol="0" anchor="ctr"/>
          <a:lstStyle/>
          <a:p>
            <a:pPr indent="0" marL="0">
              <a:buNone/>
            </a:pPr>
            <a:r>
              <a:rPr lang="en-US" sz="1150" dirty="0">
                <a:solidFill>
                  <a:srgbClr val="5A6A88"/>
                </a:solidFill>
                <a:latin typeface="Calibri" pitchFamily="34" charset="0"/>
                <a:ea typeface="Calibri" pitchFamily="34" charset="-122"/>
                <a:cs typeface="Calibri" pitchFamily="34" charset="-120"/>
              </a:rPr>
              <a:t>Skrin akan minta pengesahan nama app. Tekan 'Add'.</a:t>
            </a:r>
            <a:endParaRPr lang="en-US" sz="1150" dirty="0"/>
          </a:p>
        </p:txBody>
      </p:sp>
      <p:sp>
        <p:nvSpPr>
          <p:cNvPr id="19" name="Shape 15"/>
          <p:cNvSpPr/>
          <p:nvPr/>
        </p:nvSpPr>
        <p:spPr>
          <a:xfrm>
            <a:off x="594360" y="4983480"/>
            <a:ext cx="420624" cy="420624"/>
          </a:xfrm>
          <a:prstGeom prst="ellipse">
            <a:avLst/>
          </a:prstGeom>
          <a:solidFill>
            <a:srgbClr val="128A50"/>
          </a:solidFill>
          <a:ln/>
        </p:spPr>
      </p:sp>
      <p:sp>
        <p:nvSpPr>
          <p:cNvPr id="20" name="Text 16"/>
          <p:cNvSpPr/>
          <p:nvPr/>
        </p:nvSpPr>
        <p:spPr>
          <a:xfrm>
            <a:off x="594360" y="4983480"/>
            <a:ext cx="420624" cy="420624"/>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1" name="Text 17"/>
          <p:cNvSpPr/>
          <p:nvPr/>
        </p:nvSpPr>
        <p:spPr>
          <a:xfrm>
            <a:off x="1197864" y="4937760"/>
            <a:ext cx="6949440" cy="365760"/>
          </a:xfrm>
          <a:prstGeom prst="rect">
            <a:avLst/>
          </a:prstGeom>
          <a:noFill/>
          <a:ln/>
        </p:spPr>
        <p:txBody>
          <a:bodyPr wrap="square" lIns="0" tIns="0" rIns="0" bIns="0" rtlCol="0" anchor="ctr"/>
          <a:lstStyle/>
          <a:p>
            <a:pPr indent="0" marL="0">
              <a:buNone/>
            </a:pPr>
            <a:r>
              <a:rPr lang="en-US" sz="1450" b="1" dirty="0">
                <a:solidFill>
                  <a:srgbClr val="16213B"/>
                </a:solidFill>
                <a:latin typeface="Calibri" pitchFamily="34" charset="0"/>
                <a:ea typeface="Calibri" pitchFamily="34" charset="-122"/>
                <a:cs typeface="Calibri" pitchFamily="34" charset="-120"/>
              </a:rPr>
              <a:t>Siap. Ikon muncul di telefon</a:t>
            </a:r>
            <a:endParaRPr lang="en-US" sz="1450" dirty="0"/>
          </a:p>
        </p:txBody>
      </p:sp>
      <p:sp>
        <p:nvSpPr>
          <p:cNvPr id="22" name="Text 18"/>
          <p:cNvSpPr/>
          <p:nvPr/>
        </p:nvSpPr>
        <p:spPr>
          <a:xfrm>
            <a:off x="1197864" y="5303520"/>
            <a:ext cx="6949440" cy="502920"/>
          </a:xfrm>
          <a:prstGeom prst="rect">
            <a:avLst/>
          </a:prstGeom>
          <a:noFill/>
          <a:ln/>
        </p:spPr>
        <p:txBody>
          <a:bodyPr wrap="square" lIns="0" tIns="0" rIns="0" bIns="0" rtlCol="0" anchor="ctr"/>
          <a:lstStyle/>
          <a:p>
            <a:pPr indent="0" marL="0">
              <a:buNone/>
            </a:pPr>
            <a:r>
              <a:rPr lang="en-US" sz="1150" dirty="0">
                <a:solidFill>
                  <a:srgbClr val="5A6A88"/>
                </a:solidFill>
                <a:latin typeface="Calibri" pitchFamily="34" charset="0"/>
                <a:ea typeface="Calibri" pitchFamily="34" charset="-122"/>
                <a:cs typeface="Calibri" pitchFamily="34" charset="-120"/>
              </a:rPr>
              <a:t>App kini dibuka terus dari skrin utama, sama seperti app biasa.</a:t>
            </a:r>
            <a:endParaRPr lang="en-US" sz="1150" dirty="0"/>
          </a:p>
        </p:txBody>
      </p:sp>
      <p:sp>
        <p:nvSpPr>
          <p:cNvPr id="23" name="Shape 19"/>
          <p:cNvSpPr/>
          <p:nvPr/>
        </p:nvSpPr>
        <p:spPr>
          <a:xfrm>
            <a:off x="594360" y="5989320"/>
            <a:ext cx="11000232" cy="502920"/>
          </a:xfrm>
          <a:prstGeom prst="roundRect">
            <a:avLst>
              <a:gd name="adj" fmla="val 16364"/>
            </a:avLst>
          </a:prstGeom>
          <a:solidFill>
            <a:srgbClr val="F5F8FD"/>
          </a:solidFill>
          <a:ln w="15875">
            <a:solidFill>
              <a:srgbClr val="0E97A8"/>
            </a:solidFill>
            <a:prstDash val="solid"/>
          </a:ln>
        </p:spPr>
      </p:sp>
      <p:sp>
        <p:nvSpPr>
          <p:cNvPr id="24" name="Text 20"/>
          <p:cNvSpPr/>
          <p:nvPr/>
        </p:nvSpPr>
        <p:spPr>
          <a:xfrm>
            <a:off x="822960" y="5989320"/>
            <a:ext cx="10543032" cy="502920"/>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Inilah cara yang paling banyak digunakan oleh peserta vibe coding dalam pertandingan.</a:t>
            </a:r>
            <a:endParaRPr lang="en-US" sz="1250" dirty="0"/>
          </a:p>
        </p:txBody>
      </p:sp>
      <p:sp>
        <p:nvSpPr>
          <p:cNvPr id="26" name="Text 21"/>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27" name="Text 22"/>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Laluan · 8 / 23</a:t>
            </a:r>
            <a:endParaRPr lang="en-US" sz="8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3 · KENALI LALUAN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Cara Juri Mengenal Setiap Jenis</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Petanda mudah semasa mencuba app peserta. Tidak perlu buka kod</a:t>
            </a:r>
            <a:endParaRPr lang="en-US" sz="1300" dirty="0"/>
          </a:p>
        </p:txBody>
      </p:sp>
      <p:sp>
        <p:nvSpPr>
          <p:cNvPr id="6" name="Shape 3"/>
          <p:cNvSpPr/>
          <p:nvPr/>
        </p:nvSpPr>
        <p:spPr>
          <a:xfrm>
            <a:off x="594360" y="1783080"/>
            <a:ext cx="5399532" cy="1783080"/>
          </a:xfrm>
          <a:prstGeom prst="roundRect">
            <a:avLst>
              <a:gd name="adj" fmla="val 4615"/>
            </a:avLst>
          </a:prstGeom>
          <a:solidFill>
            <a:srgbClr val="F5F8FD"/>
          </a:solidFill>
          <a:ln w="9525">
            <a:solidFill>
              <a:srgbClr val="DCE4F1"/>
            </a:solidFill>
            <a:prstDash val="solid"/>
          </a:ln>
        </p:spPr>
      </p:sp>
      <p:sp>
        <p:nvSpPr>
          <p:cNvPr id="7" name="Shape 4"/>
          <p:cNvSpPr/>
          <p:nvPr/>
        </p:nvSpPr>
        <p:spPr>
          <a:xfrm>
            <a:off x="758952" y="1947672"/>
            <a:ext cx="457200" cy="457200"/>
          </a:xfrm>
          <a:prstGeom prst="ellipse">
            <a:avLst/>
          </a:prstGeom>
          <a:solidFill>
            <a:srgbClr val="0E97A8"/>
          </a:solidFill>
          <a:ln/>
        </p:spPr>
      </p:sp>
      <p:pic>
        <p:nvPicPr>
          <p:cNvPr id="8" name="Image 1" descr="img/ic-globe.png">    </p:cNvPr>
          <p:cNvPicPr>
            <a:picLocks noChangeAspect="1"/>
          </p:cNvPicPr>
          <p:nvPr/>
        </p:nvPicPr>
        <p:blipFill>
          <a:blip r:embed="rId2"/>
          <a:stretch>
            <a:fillRect/>
          </a:stretch>
        </p:blipFill>
        <p:spPr>
          <a:xfrm>
            <a:off x="868680" y="2057400"/>
            <a:ext cx="237744" cy="237744"/>
          </a:xfrm>
          <a:prstGeom prst="rect">
            <a:avLst/>
          </a:prstGeom>
        </p:spPr>
      </p:pic>
      <p:sp>
        <p:nvSpPr>
          <p:cNvPr id="9" name="Text 5"/>
          <p:cNvSpPr/>
          <p:nvPr/>
        </p:nvSpPr>
        <p:spPr>
          <a:xfrm>
            <a:off x="13441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App web / PWA</a:t>
            </a:r>
            <a:endParaRPr lang="en-US" sz="1350" dirty="0"/>
          </a:p>
        </p:txBody>
      </p:sp>
      <p:sp>
        <p:nvSpPr>
          <p:cNvPr id="10" name="Text 6"/>
          <p:cNvSpPr/>
          <p:nvPr/>
        </p:nvSpPr>
        <p:spPr>
          <a:xfrm>
            <a:off x="777240" y="2496312"/>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Perlukan internet. Ada alamat web. Jika ditutup datanya kadangkala bermula semula.</a:t>
            </a:r>
            <a:endParaRPr lang="en-US" sz="1100" dirty="0"/>
          </a:p>
        </p:txBody>
      </p:sp>
      <p:sp>
        <p:nvSpPr>
          <p:cNvPr id="11" name="Shape 7"/>
          <p:cNvSpPr/>
          <p:nvPr/>
        </p:nvSpPr>
        <p:spPr>
          <a:xfrm>
            <a:off x="6195060" y="1783080"/>
            <a:ext cx="5399532" cy="1783080"/>
          </a:xfrm>
          <a:prstGeom prst="roundRect">
            <a:avLst>
              <a:gd name="adj" fmla="val 4615"/>
            </a:avLst>
          </a:prstGeom>
          <a:solidFill>
            <a:srgbClr val="F5F8FD"/>
          </a:solidFill>
          <a:ln w="9525">
            <a:solidFill>
              <a:srgbClr val="DCE4F1"/>
            </a:solidFill>
            <a:prstDash val="solid"/>
          </a:ln>
        </p:spPr>
      </p:sp>
      <p:sp>
        <p:nvSpPr>
          <p:cNvPr id="12" name="Shape 8"/>
          <p:cNvSpPr/>
          <p:nvPr/>
        </p:nvSpPr>
        <p:spPr>
          <a:xfrm>
            <a:off x="6359652" y="1947672"/>
            <a:ext cx="457200" cy="457200"/>
          </a:xfrm>
          <a:prstGeom prst="ellipse">
            <a:avLst/>
          </a:prstGeom>
          <a:solidFill>
            <a:srgbClr val="C99A2E"/>
          </a:solidFill>
          <a:ln/>
        </p:spPr>
      </p:sp>
      <p:pic>
        <p:nvPicPr>
          <p:cNvPr id="13" name="Image 2" descr="img/ic-box.png">    </p:cNvPr>
          <p:cNvPicPr>
            <a:picLocks noChangeAspect="1"/>
          </p:cNvPicPr>
          <p:nvPr/>
        </p:nvPicPr>
        <p:blipFill>
          <a:blip r:embed="rId3"/>
          <a:stretch>
            <a:fillRect/>
          </a:stretch>
        </p:blipFill>
        <p:spPr>
          <a:xfrm>
            <a:off x="6469380" y="2057400"/>
            <a:ext cx="237744" cy="237744"/>
          </a:xfrm>
          <a:prstGeom prst="rect">
            <a:avLst/>
          </a:prstGeom>
        </p:spPr>
      </p:pic>
      <p:sp>
        <p:nvSpPr>
          <p:cNvPr id="14" name="Text 9"/>
          <p:cNvSpPr/>
          <p:nvPr/>
        </p:nvSpPr>
        <p:spPr>
          <a:xfrm>
            <a:off x="69448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Bungkusan APK</a:t>
            </a:r>
            <a:endParaRPr lang="en-US" sz="1350" dirty="0"/>
          </a:p>
        </p:txBody>
      </p:sp>
      <p:sp>
        <p:nvSpPr>
          <p:cNvPr id="15" name="Text 10"/>
          <p:cNvSpPr/>
          <p:nvPr/>
        </p:nvSpPr>
        <p:spPr>
          <a:xfrm>
            <a:off x="6377940" y="2496312"/>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Dipasang melalui fail APK tetapi isinya laman web. Petanda: perlukan internet sepenuhnya dan paparan sama seperti pelayar.</a:t>
            </a:r>
            <a:endParaRPr lang="en-US" sz="1100" dirty="0"/>
          </a:p>
        </p:txBody>
      </p:sp>
      <p:sp>
        <p:nvSpPr>
          <p:cNvPr id="16" name="Shape 11"/>
          <p:cNvSpPr/>
          <p:nvPr/>
        </p:nvSpPr>
        <p:spPr>
          <a:xfrm>
            <a:off x="594360" y="3767328"/>
            <a:ext cx="5399532" cy="1783080"/>
          </a:xfrm>
          <a:prstGeom prst="roundRect">
            <a:avLst>
              <a:gd name="adj" fmla="val 4615"/>
            </a:avLst>
          </a:prstGeom>
          <a:solidFill>
            <a:srgbClr val="F5F8FD"/>
          </a:solidFill>
          <a:ln w="9525">
            <a:solidFill>
              <a:srgbClr val="DCE4F1"/>
            </a:solidFill>
            <a:prstDash val="solid"/>
          </a:ln>
        </p:spPr>
      </p:sp>
      <p:sp>
        <p:nvSpPr>
          <p:cNvPr id="17" name="Shape 12"/>
          <p:cNvSpPr/>
          <p:nvPr/>
        </p:nvSpPr>
        <p:spPr>
          <a:xfrm>
            <a:off x="758952" y="3931920"/>
            <a:ext cx="457200" cy="457200"/>
          </a:xfrm>
          <a:prstGeom prst="ellipse">
            <a:avLst/>
          </a:prstGeom>
          <a:solidFill>
            <a:srgbClr val="5A60E6"/>
          </a:solidFill>
          <a:ln/>
        </p:spPr>
      </p:sp>
      <p:pic>
        <p:nvPicPr>
          <p:cNvPr id="18" name="Image 3" descr="img/ic-puzzle.png">    </p:cNvPr>
          <p:cNvPicPr>
            <a:picLocks noChangeAspect="1"/>
          </p:cNvPicPr>
          <p:nvPr/>
        </p:nvPicPr>
        <p:blipFill>
          <a:blip r:embed="rId4"/>
          <a:stretch>
            <a:fillRect/>
          </a:stretch>
        </p:blipFill>
        <p:spPr>
          <a:xfrm>
            <a:off x="868680" y="4041648"/>
            <a:ext cx="237744" cy="237744"/>
          </a:xfrm>
          <a:prstGeom prst="rect">
            <a:avLst/>
          </a:prstGeom>
        </p:spPr>
      </p:pic>
      <p:sp>
        <p:nvSpPr>
          <p:cNvPr id="19" name="Text 13"/>
          <p:cNvSpPr/>
          <p:nvPr/>
        </p:nvSpPr>
        <p:spPr>
          <a:xfrm>
            <a:off x="1344168" y="393192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Cantum blok</a:t>
            </a:r>
            <a:endParaRPr lang="en-US" sz="1350" dirty="0"/>
          </a:p>
        </p:txBody>
      </p:sp>
      <p:sp>
        <p:nvSpPr>
          <p:cNvPr id="20" name="Text 14"/>
          <p:cNvSpPr/>
          <p:nvPr/>
        </p:nvSpPr>
        <p:spPr>
          <a:xfrm>
            <a:off x="777240" y="4480560"/>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Skrin ringkas dengan butang dan senarai asas yang seragam. Biasanya dibina dengan App Inventor atau Kodular.</a:t>
            </a:r>
            <a:endParaRPr lang="en-US" sz="1100" dirty="0"/>
          </a:p>
        </p:txBody>
      </p:sp>
      <p:sp>
        <p:nvSpPr>
          <p:cNvPr id="21" name="Shape 15"/>
          <p:cNvSpPr/>
          <p:nvPr/>
        </p:nvSpPr>
        <p:spPr>
          <a:xfrm>
            <a:off x="6195060" y="3767328"/>
            <a:ext cx="5399532" cy="1783080"/>
          </a:xfrm>
          <a:prstGeom prst="roundRect">
            <a:avLst>
              <a:gd name="adj" fmla="val 4615"/>
            </a:avLst>
          </a:prstGeom>
          <a:solidFill>
            <a:srgbClr val="F5F8FD"/>
          </a:solidFill>
          <a:ln w="9525">
            <a:solidFill>
              <a:srgbClr val="DCE4F1"/>
            </a:solidFill>
            <a:prstDash val="solid"/>
          </a:ln>
        </p:spPr>
      </p:sp>
      <p:sp>
        <p:nvSpPr>
          <p:cNvPr id="22" name="Shape 16"/>
          <p:cNvSpPr/>
          <p:nvPr/>
        </p:nvSpPr>
        <p:spPr>
          <a:xfrm>
            <a:off x="6359652" y="3931920"/>
            <a:ext cx="457200" cy="457200"/>
          </a:xfrm>
          <a:prstGeom prst="ellipse">
            <a:avLst/>
          </a:prstGeom>
          <a:solidFill>
            <a:srgbClr val="128A50"/>
          </a:solidFill>
          <a:ln/>
        </p:spPr>
      </p:sp>
      <p:pic>
        <p:nvPicPr>
          <p:cNvPr id="23" name="Image 4" descr="img/ic-code.png">    </p:cNvPr>
          <p:cNvPicPr>
            <a:picLocks noChangeAspect="1"/>
          </p:cNvPicPr>
          <p:nvPr/>
        </p:nvPicPr>
        <p:blipFill>
          <a:blip r:embed="rId5"/>
          <a:stretch>
            <a:fillRect/>
          </a:stretch>
        </p:blipFill>
        <p:spPr>
          <a:xfrm>
            <a:off x="6469380" y="4041648"/>
            <a:ext cx="237744" cy="237744"/>
          </a:xfrm>
          <a:prstGeom prst="rect">
            <a:avLst/>
          </a:prstGeom>
        </p:spPr>
      </p:pic>
      <p:sp>
        <p:nvSpPr>
          <p:cNvPr id="24" name="Text 17"/>
          <p:cNvSpPr/>
          <p:nvPr/>
        </p:nvSpPr>
        <p:spPr>
          <a:xfrm>
            <a:off x="6944868" y="393192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Binaan penuh</a:t>
            </a:r>
            <a:endParaRPr lang="en-US" sz="1350" dirty="0"/>
          </a:p>
        </p:txBody>
      </p:sp>
      <p:sp>
        <p:nvSpPr>
          <p:cNvPr id="25" name="Text 18"/>
          <p:cNvSpPr/>
          <p:nvPr/>
        </p:nvSpPr>
        <p:spPr>
          <a:xfrm>
            <a:off x="6377940" y="4480560"/>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Pergerakan skrin sangat lancar dan kemas seperti app di Play Store. Contoh 'framework': Flutter.</a:t>
            </a:r>
            <a:endParaRPr lang="en-US" sz="1100" dirty="0"/>
          </a:p>
        </p:txBody>
      </p:sp>
      <p:sp>
        <p:nvSpPr>
          <p:cNvPr id="26" name="Shape 19"/>
          <p:cNvSpPr/>
          <p:nvPr/>
        </p:nvSpPr>
        <p:spPr>
          <a:xfrm>
            <a:off x="594360" y="5623560"/>
            <a:ext cx="11000232" cy="603504"/>
          </a:xfrm>
          <a:prstGeom prst="roundRect">
            <a:avLst>
              <a:gd name="adj" fmla="val 13636"/>
            </a:avLst>
          </a:prstGeom>
          <a:solidFill>
            <a:srgbClr val="F5F8FD"/>
          </a:solidFill>
          <a:ln w="15875">
            <a:solidFill>
              <a:srgbClr val="128A50"/>
            </a:solidFill>
            <a:prstDash val="solid"/>
          </a:ln>
        </p:spPr>
      </p:sp>
      <p:sp>
        <p:nvSpPr>
          <p:cNvPr id="27" name="Text 20"/>
          <p:cNvSpPr/>
          <p:nvPr/>
        </p:nvSpPr>
        <p:spPr>
          <a:xfrm>
            <a:off x="822960" y="5623560"/>
            <a:ext cx="10543032" cy="603504"/>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Soalan paling mudah untuk juri: "Boleh tunjukkan bagaimana app ini dibina?" Jawapan murid banyak membantu penilaian.</a:t>
            </a:r>
            <a:endParaRPr lang="en-US" sz="1250" dirty="0"/>
          </a:p>
        </p:txBody>
      </p:sp>
      <p:pic>
        <p:nvPicPr>
          <p:cNvPr id="29" name="Image 5" descr="img/mascot-nobg.png">    </p:cNvPr>
          <p:cNvPicPr>
            <a:picLocks noChangeAspect="1"/>
          </p:cNvPicPr>
          <p:nvPr/>
        </p:nvPicPr>
        <p:blipFill>
          <a:blip r:embed="rId6"/>
          <a:stretch>
            <a:fillRect/>
          </a:stretch>
        </p:blipFill>
        <p:spPr>
          <a:xfrm>
            <a:off x="11356848" y="5833872"/>
            <a:ext cx="566928" cy="566928"/>
          </a:xfrm>
          <a:prstGeom prst="rect">
            <a:avLst/>
          </a:prstGeom>
        </p:spPr>
      </p:pic>
      <p:sp>
        <p:nvSpPr>
          <p:cNvPr id="30" name="Text 21"/>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1" name="Text 22"/>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Laluan · 9 / 23</a:t>
            </a:r>
            <a:endParaRPr lang="en-US" sz="8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11A30"/>
        </a:solidFill>
      </p:bgPr>
    </p:bg>
    <p:spTree>
      <p:nvGrpSpPr>
        <p:cNvPr id="1" name=""/>
        <p:cNvGrpSpPr/>
        <p:nvPr/>
      </p:nvGrpSpPr>
      <p:grpSpPr>
        <a:xfrm>
          <a:off x="0" y="0"/>
          <a:ext cx="0" cy="0"/>
          <a:chOff x="0" y="0"/>
          <a:chExt cx="0" cy="0"/>
        </a:xfrm>
      </p:grpSpPr>
      <p:pic>
        <p:nvPicPr>
          <p:cNvPr id="2" name="Image 0" descr="img/mascot-nobg.png">    </p:cNvPr>
          <p:cNvPicPr>
            <a:picLocks noChangeAspect="1"/>
          </p:cNvPicPr>
          <p:nvPr/>
        </p:nvPicPr>
        <p:blipFill>
          <a:blip r:embed="rId1"/>
          <a:stretch>
            <a:fillRect/>
          </a:stretch>
        </p:blipFill>
        <p:spPr>
          <a:xfrm>
            <a:off x="9692640" y="4297680"/>
            <a:ext cx="1737360" cy="1737360"/>
          </a:xfrm>
          <a:prstGeom prst="rect">
            <a:avLst/>
          </a:prstGeom>
        </p:spPr>
      </p:pic>
      <p:sp>
        <p:nvSpPr>
          <p:cNvPr id="3" name="Text 0"/>
          <p:cNvSpPr/>
          <p:nvPr/>
        </p:nvSpPr>
        <p:spPr>
          <a:xfrm>
            <a:off x="594360" y="1371600"/>
            <a:ext cx="10515600" cy="320040"/>
          </a:xfrm>
          <a:prstGeom prst="rect">
            <a:avLst/>
          </a:prstGeom>
          <a:noFill/>
          <a:ln/>
        </p:spPr>
        <p:txBody>
          <a:bodyPr wrap="square" lIns="0" tIns="0" rIns="0" bIns="0" rtlCol="0" anchor="ctr"/>
          <a:lstStyle/>
          <a:p>
            <a:pPr indent="0" marL="0">
              <a:buNone/>
            </a:pPr>
            <a:r>
              <a:rPr lang="en-US" sz="1300" b="1" spc="250" kern="0" dirty="0">
                <a:solidFill>
                  <a:srgbClr val="3DDC84"/>
                </a:solidFill>
                <a:latin typeface="Calibri" pitchFamily="34" charset="0"/>
                <a:ea typeface="Calibri" pitchFamily="34" charset="-122"/>
                <a:cs typeface="Calibri" pitchFamily="34" charset="-120"/>
              </a:rPr>
              <a:t>PEGANGAN KITA SEBAGAI JURI</a:t>
            </a:r>
            <a:endParaRPr lang="en-US" sz="1300" dirty="0"/>
          </a:p>
        </p:txBody>
      </p:sp>
      <p:sp>
        <p:nvSpPr>
          <p:cNvPr id="4" name="Text 1"/>
          <p:cNvSpPr/>
          <p:nvPr/>
        </p:nvSpPr>
        <p:spPr>
          <a:xfrm>
            <a:off x="594360" y="1828800"/>
            <a:ext cx="10881360" cy="2194560"/>
          </a:xfrm>
          <a:prstGeom prst="rect">
            <a:avLst/>
          </a:prstGeom>
          <a:noFill/>
          <a:ln/>
        </p:spPr>
        <p:txBody>
          <a:bodyPr wrap="square" lIns="0" tIns="0" rIns="0" bIns="0" rtlCol="0" anchor="ctr"/>
          <a:lstStyle/>
          <a:p>
            <a:pPr indent="0" marL="0">
              <a:lnSpc>
                <a:spcPts val="4600"/>
              </a:lnSpc>
              <a:buNone/>
            </a:pPr>
            <a:r>
              <a:rPr lang="en-US" sz="3600" b="1" dirty="0">
                <a:solidFill>
                  <a:srgbClr val="EDF2FC"/>
                </a:solidFill>
                <a:latin typeface="Cambria" pitchFamily="34" charset="0"/>
                <a:ea typeface="Cambria" pitchFamily="34" charset="-122"/>
                <a:cs typeface="Cambria" pitchFamily="34" charset="-120"/>
              </a:rPr>
              <a:t>“Cara berbeza, usaha berbeza.</a:t>
            </a:r>
            <a:endParaRPr lang="en-US" sz="3600" dirty="0"/>
          </a:p>
          <a:p>
            <a:pPr indent="0" marL="0">
              <a:lnSpc>
                <a:spcPts val="4600"/>
              </a:lnSpc>
              <a:buNone/>
            </a:pPr>
            <a:r>
              <a:rPr lang="en-US" sz="3600" b="1" dirty="0">
                <a:solidFill>
                  <a:srgbClr val="EDF2FC"/>
                </a:solidFill>
                <a:latin typeface="Cambria" pitchFamily="34" charset="0"/>
                <a:ea typeface="Cambria" pitchFamily="34" charset="-122"/>
                <a:cs typeface="Cambria" pitchFamily="34" charset="-120"/>
              </a:rPr>
              <a:t>Juri yang kenal caranya</a:t>
            </a:r>
            <a:endParaRPr lang="en-US" sz="3600" dirty="0"/>
          </a:p>
          <a:p>
            <a:pPr indent="0" marL="0">
              <a:lnSpc>
                <a:spcPts val="4600"/>
              </a:lnSpc>
              <a:buNone/>
            </a:pPr>
            <a:r>
              <a:rPr lang="en-US" sz="3600" b="1" dirty="0">
                <a:solidFill>
                  <a:srgbClr val="EDF2FC"/>
                </a:solidFill>
                <a:latin typeface="Cambria" pitchFamily="34" charset="0"/>
                <a:ea typeface="Cambria" pitchFamily="34" charset="-122"/>
                <a:cs typeface="Cambria" pitchFamily="34" charset="-120"/>
              </a:rPr>
              <a:t>akan menilai dengan lebih adil.”</a:t>
            </a:r>
            <a:endParaRPr lang="en-US" sz="3600" dirty="0"/>
          </a:p>
        </p:txBody>
      </p:sp>
      <p:pic>
        <p:nvPicPr>
          <p:cNvPr id="5" name="Image 1" descr="img/ic-check.png">    </p:cNvPr>
          <p:cNvPicPr>
            <a:picLocks noChangeAspect="1"/>
          </p:cNvPicPr>
          <p:nvPr/>
        </p:nvPicPr>
        <p:blipFill>
          <a:blip r:embed="rId2"/>
          <a:stretch>
            <a:fillRect/>
          </a:stretch>
        </p:blipFill>
        <p:spPr>
          <a:xfrm>
            <a:off x="594360" y="4489704"/>
            <a:ext cx="256032" cy="256032"/>
          </a:xfrm>
          <a:prstGeom prst="rect">
            <a:avLst/>
          </a:prstGeom>
        </p:spPr>
      </p:pic>
      <p:sp>
        <p:nvSpPr>
          <p:cNvPr id="6" name="Text 2"/>
          <p:cNvSpPr/>
          <p:nvPr/>
        </p:nvSpPr>
        <p:spPr>
          <a:xfrm>
            <a:off x="1051560" y="4434840"/>
            <a:ext cx="8503920" cy="411480"/>
          </a:xfrm>
          <a:prstGeom prst="rect">
            <a:avLst/>
          </a:prstGeom>
          <a:noFill/>
          <a:ln/>
        </p:spPr>
        <p:txBody>
          <a:bodyPr wrap="square" lIns="0" tIns="0" rIns="0" bIns="0" rtlCol="0" anchor="ctr"/>
          <a:lstStyle/>
          <a:p>
            <a:pPr indent="0" marL="0">
              <a:buNone/>
            </a:pPr>
            <a:r>
              <a:rPr lang="en-US" sz="1400" dirty="0">
                <a:solidFill>
                  <a:srgbClr val="9BA9C8"/>
                </a:solidFill>
                <a:latin typeface="Calibri" pitchFamily="34" charset="0"/>
                <a:ea typeface="Calibri" pitchFamily="34" charset="-122"/>
                <a:cs typeface="Calibri" pitchFamily="34" charset="-120"/>
              </a:rPr>
              <a:t>Jangan nilai semua app dengan kayu ukur yang sama secara membuta</a:t>
            </a:r>
            <a:endParaRPr lang="en-US" sz="1400" dirty="0"/>
          </a:p>
        </p:txBody>
      </p:sp>
      <p:pic>
        <p:nvPicPr>
          <p:cNvPr id="7" name="Image 2" descr="img/ic-check.png">    </p:cNvPr>
          <p:cNvPicPr>
            <a:picLocks noChangeAspect="1"/>
          </p:cNvPicPr>
          <p:nvPr/>
        </p:nvPicPr>
        <p:blipFill>
          <a:blip r:embed="rId3"/>
          <a:stretch>
            <a:fillRect/>
          </a:stretch>
        </p:blipFill>
        <p:spPr>
          <a:xfrm>
            <a:off x="594360" y="4992624"/>
            <a:ext cx="256032" cy="256032"/>
          </a:xfrm>
          <a:prstGeom prst="rect">
            <a:avLst/>
          </a:prstGeom>
        </p:spPr>
      </p:pic>
      <p:sp>
        <p:nvSpPr>
          <p:cNvPr id="8" name="Text 3"/>
          <p:cNvSpPr/>
          <p:nvPr/>
        </p:nvSpPr>
        <p:spPr>
          <a:xfrm>
            <a:off x="1051560" y="4937760"/>
            <a:ext cx="8503920" cy="411480"/>
          </a:xfrm>
          <a:prstGeom prst="rect">
            <a:avLst/>
          </a:prstGeom>
          <a:noFill/>
          <a:ln/>
        </p:spPr>
        <p:txBody>
          <a:bodyPr wrap="square" lIns="0" tIns="0" rIns="0" bIns="0" rtlCol="0" anchor="ctr"/>
          <a:lstStyle/>
          <a:p>
            <a:pPr indent="0" marL="0">
              <a:buNone/>
            </a:pPr>
            <a:r>
              <a:rPr lang="en-US" sz="1400" dirty="0">
                <a:solidFill>
                  <a:srgbClr val="9BA9C8"/>
                </a:solidFill>
                <a:latin typeface="Calibri" pitchFamily="34" charset="0"/>
                <a:ea typeface="Calibri" pitchFamily="34" charset="-122"/>
                <a:cs typeface="Calibri" pitchFamily="34" charset="-120"/>
              </a:rPr>
              <a:t>Tanya bagaimana ia dibina, bukan sekadar apa yang dibina</a:t>
            </a:r>
            <a:endParaRPr lang="en-US" sz="1400" dirty="0"/>
          </a:p>
        </p:txBody>
      </p:sp>
      <p:pic>
        <p:nvPicPr>
          <p:cNvPr id="9" name="Image 3" descr="img/ic-check.png">    </p:cNvPr>
          <p:cNvPicPr>
            <a:picLocks noChangeAspect="1"/>
          </p:cNvPicPr>
          <p:nvPr/>
        </p:nvPicPr>
        <p:blipFill>
          <a:blip r:embed="rId4"/>
          <a:stretch>
            <a:fillRect/>
          </a:stretch>
        </p:blipFill>
        <p:spPr>
          <a:xfrm>
            <a:off x="594360" y="5495544"/>
            <a:ext cx="256032" cy="256032"/>
          </a:xfrm>
          <a:prstGeom prst="rect">
            <a:avLst/>
          </a:prstGeom>
        </p:spPr>
      </p:pic>
      <p:sp>
        <p:nvSpPr>
          <p:cNvPr id="10" name="Text 4"/>
          <p:cNvSpPr/>
          <p:nvPr/>
        </p:nvSpPr>
        <p:spPr>
          <a:xfrm>
            <a:off x="1051560" y="5440680"/>
            <a:ext cx="8503920" cy="411480"/>
          </a:xfrm>
          <a:prstGeom prst="rect">
            <a:avLst/>
          </a:prstGeom>
          <a:noFill/>
          <a:ln/>
        </p:spPr>
        <p:txBody>
          <a:bodyPr wrap="square" lIns="0" tIns="0" rIns="0" bIns="0" rtlCol="0" anchor="ctr"/>
          <a:lstStyle/>
          <a:p>
            <a:pPr indent="0" marL="0">
              <a:buNone/>
            </a:pPr>
            <a:r>
              <a:rPr lang="en-US" sz="1400" dirty="0">
                <a:solidFill>
                  <a:srgbClr val="9BA9C8"/>
                </a:solidFill>
                <a:latin typeface="Calibri" pitchFamily="34" charset="0"/>
                <a:ea typeface="Calibri" pitchFamily="34" charset="-122"/>
                <a:cs typeface="Calibri" pitchFamily="34" charset="-120"/>
              </a:rPr>
              <a:t>Hargai kefahaman dan usaha murid di sebalik setiap app</a:t>
            </a:r>
            <a:endParaRPr lang="en-US" sz="1400" dirty="0"/>
          </a:p>
        </p:txBody>
      </p:sp>
      <p:sp>
        <p:nvSpPr>
          <p:cNvPr id="12" name="Text 5"/>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13" name="Text 6"/>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8294B5"/>
                </a:solidFill>
                <a:latin typeface="Calibri" pitchFamily="34" charset="0"/>
                <a:ea typeface="Calibri" pitchFamily="34" charset="-122"/>
                <a:cs typeface="Calibri" pitchFamily="34" charset="-120"/>
              </a:rPr>
              <a:t>Laluan · 10 / 23</a:t>
            </a:r>
            <a:endParaRPr lang="en-US" sz="8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11A30"/>
        </a:solidFill>
      </p:bgPr>
    </p:bg>
    <p:spTree>
      <p:nvGrpSpPr>
        <p:cNvPr id="1" name=""/>
        <p:cNvGrpSpPr/>
        <p:nvPr/>
      </p:nvGrpSpPr>
      <p:grpSpPr>
        <a:xfrm>
          <a:off x="0" y="0"/>
          <a:ext cx="0" cy="0"/>
          <a:chOff x="0" y="0"/>
          <a:chExt cx="0" cy="0"/>
        </a:xfrm>
      </p:grpSpPr>
      <p:pic>
        <p:nvPicPr>
          <p:cNvPr id="2" name="Image 0" descr="img/div-resipi.jpg">    </p:cNvPr>
          <p:cNvPicPr>
            <a:picLocks noChangeAspect="1"/>
          </p:cNvPicPr>
          <p:nvPr/>
        </p:nvPicPr>
        <p:blipFill>
          <a:blip r:embed="rId1"/>
          <a:srcRect l="0" r="0" t="0" b="0"/>
          <a:stretch/>
        </p:blipFill>
        <p:spPr>
          <a:xfrm>
            <a:off x="8485632" y="0"/>
            <a:ext cx="3703320" cy="6355080"/>
          </a:xfrm>
          <a:prstGeom prst="rect">
            <a:avLst/>
          </a:prstGeom>
        </p:spPr>
      </p:pic>
      <p:sp>
        <p:nvSpPr>
          <p:cNvPr id="3" name="Text 0"/>
          <p:cNvSpPr/>
          <p:nvPr/>
        </p:nvSpPr>
        <p:spPr>
          <a:xfrm>
            <a:off x="594360" y="685800"/>
            <a:ext cx="7589520" cy="320040"/>
          </a:xfrm>
          <a:prstGeom prst="rect">
            <a:avLst/>
          </a:prstGeom>
          <a:noFill/>
          <a:ln/>
        </p:spPr>
        <p:txBody>
          <a:bodyPr wrap="square" lIns="0" tIns="0" rIns="0" bIns="0" rtlCol="0" anchor="ctr"/>
          <a:lstStyle/>
          <a:p>
            <a:pPr indent="0" marL="0">
              <a:buNone/>
            </a:pPr>
            <a:r>
              <a:rPr lang="en-US" sz="1300" b="1" spc="250" kern="0" dirty="0">
                <a:solidFill>
                  <a:srgbClr val="3DDC84"/>
                </a:solidFill>
                <a:latin typeface="Calibri" pitchFamily="34" charset="0"/>
                <a:ea typeface="Calibri" pitchFamily="34" charset="-122"/>
                <a:cs typeface="Calibri" pitchFamily="34" charset="-120"/>
              </a:rPr>
              <a:t>BAHAGIAN 4 · RESIPI PERCUMA</a:t>
            </a:r>
            <a:endParaRPr lang="en-US" sz="1300" dirty="0"/>
          </a:p>
        </p:txBody>
      </p:sp>
      <p:sp>
        <p:nvSpPr>
          <p:cNvPr id="4" name="Text 1"/>
          <p:cNvSpPr/>
          <p:nvPr/>
        </p:nvSpPr>
        <p:spPr>
          <a:xfrm>
            <a:off x="594360" y="1051560"/>
            <a:ext cx="7680960" cy="1371600"/>
          </a:xfrm>
          <a:prstGeom prst="rect">
            <a:avLst/>
          </a:prstGeom>
          <a:noFill/>
          <a:ln/>
        </p:spPr>
        <p:txBody>
          <a:bodyPr wrap="square" lIns="0" tIns="0" rIns="0" bIns="0" rtlCol="0" anchor="ctr"/>
          <a:lstStyle/>
          <a:p>
            <a:pPr indent="0" marL="0">
              <a:buNone/>
            </a:pPr>
            <a:r>
              <a:rPr lang="en-US" sz="4000" b="1" dirty="0">
                <a:solidFill>
                  <a:srgbClr val="EDF2FC"/>
                </a:solidFill>
                <a:latin typeface="Cambria" pitchFamily="34" charset="0"/>
                <a:ea typeface="Cambria" pitchFamily="34" charset="-122"/>
                <a:cs typeface="Cambria" pitchFamily="34" charset="-120"/>
              </a:rPr>
              <a:t>Resipi App Percuma:</a:t>
            </a:r>
            <a:endParaRPr lang="en-US" sz="4000" dirty="0"/>
          </a:p>
          <a:p>
            <a:pPr indent="0" marL="0">
              <a:buNone/>
            </a:pPr>
            <a:r>
              <a:rPr lang="en-US" sz="4000" b="1" dirty="0">
                <a:solidFill>
                  <a:srgbClr val="EDF2FC"/>
                </a:solidFill>
                <a:latin typeface="Cambria" pitchFamily="34" charset="0"/>
                <a:ea typeface="Cambria" pitchFamily="34" charset="-122"/>
                <a:cs typeface="Cambria" pitchFamily="34" charset="-120"/>
              </a:rPr>
              <a:t>Level 2</a:t>
            </a:r>
            <a:endParaRPr lang="en-US" sz="4000" dirty="0"/>
          </a:p>
        </p:txBody>
      </p:sp>
      <p:sp>
        <p:nvSpPr>
          <p:cNvPr id="5" name="Text 2"/>
          <p:cNvSpPr/>
          <p:nvPr/>
        </p:nvSpPr>
        <p:spPr>
          <a:xfrm>
            <a:off x="594360" y="2395728"/>
            <a:ext cx="7589520" cy="548640"/>
          </a:xfrm>
          <a:prstGeom prst="rect">
            <a:avLst/>
          </a:prstGeom>
          <a:noFill/>
          <a:ln/>
        </p:spPr>
        <p:txBody>
          <a:bodyPr wrap="square" lIns="0" tIns="0" rIns="0" bIns="0" rtlCol="0" anchor="ctr"/>
          <a:lstStyle/>
          <a:p>
            <a:pPr indent="0" marL="0">
              <a:buNone/>
            </a:pPr>
            <a:r>
              <a:rPr lang="en-US" sz="1400" dirty="0">
                <a:solidFill>
                  <a:srgbClr val="9BA9C8"/>
                </a:solidFill>
                <a:latin typeface="Calibri" pitchFamily="34" charset="0"/>
                <a:ea typeface="Calibri" pitchFamily="34" charset="-122"/>
                <a:cs typeface="Calibri" pitchFamily="34" charset="-120"/>
              </a:rPr>
              <a:t>Enam langkah, semuanya percuma, dari idea sehingga app di telefon.</a:t>
            </a:r>
            <a:endParaRPr lang="en-US" sz="1400" dirty="0"/>
          </a:p>
        </p:txBody>
      </p:sp>
      <p:sp>
        <p:nvSpPr>
          <p:cNvPr id="6" name="Text 3"/>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7" name="Text 4"/>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8294B5"/>
                </a:solidFill>
                <a:latin typeface="Calibri" pitchFamily="34" charset="0"/>
                <a:ea typeface="Calibri" pitchFamily="34" charset="-122"/>
                <a:cs typeface="Calibri" pitchFamily="34" charset="-120"/>
              </a:rPr>
              <a:t>Resipi · 11 / 23</a:t>
            </a:r>
            <a:endParaRPr lang="en-US" sz="850" dirty="0"/>
          </a:p>
        </p:txBody>
      </p:sp>
      <p:sp>
        <p:nvSpPr>
          <p:cNvPr id="8" name="Shape 5"/>
          <p:cNvSpPr/>
          <p:nvPr/>
        </p:nvSpPr>
        <p:spPr>
          <a:xfrm>
            <a:off x="594360" y="3236976"/>
            <a:ext cx="365760" cy="365760"/>
          </a:xfrm>
          <a:prstGeom prst="ellipse">
            <a:avLst/>
          </a:prstGeom>
          <a:solidFill>
            <a:srgbClr val="3DDC84"/>
          </a:solidFill>
          <a:ln/>
        </p:spPr>
      </p:sp>
      <p:sp>
        <p:nvSpPr>
          <p:cNvPr id="9" name="Text 6"/>
          <p:cNvSpPr/>
          <p:nvPr/>
        </p:nvSpPr>
        <p:spPr>
          <a:xfrm>
            <a:off x="594360" y="3236976"/>
            <a:ext cx="365760" cy="365760"/>
          </a:xfrm>
          <a:prstGeom prst="rect">
            <a:avLst/>
          </a:prstGeom>
          <a:noFill/>
          <a:ln/>
        </p:spPr>
        <p:txBody>
          <a:bodyPr wrap="square" lIns="0" tIns="0" rIns="0" bIns="0" rtlCol="0" anchor="ctr"/>
          <a:lstStyle/>
          <a:p>
            <a:pPr algn="ctr" indent="0" marL="0">
              <a:buNone/>
            </a:pPr>
            <a:r>
              <a:rPr lang="en-US" sz="1300" b="1" dirty="0">
                <a:solidFill>
                  <a:srgbClr val="0D1220"/>
                </a:solidFill>
                <a:latin typeface="Calibri" pitchFamily="34" charset="0"/>
                <a:ea typeface="Calibri" pitchFamily="34" charset="-122"/>
                <a:cs typeface="Calibri" pitchFamily="34" charset="-120"/>
              </a:rPr>
              <a:t>1</a:t>
            </a:r>
            <a:endParaRPr lang="en-US" sz="1300" dirty="0"/>
          </a:p>
        </p:txBody>
      </p:sp>
      <p:sp>
        <p:nvSpPr>
          <p:cNvPr id="10" name="Text 7"/>
          <p:cNvSpPr/>
          <p:nvPr/>
        </p:nvSpPr>
        <p:spPr>
          <a:xfrm>
            <a:off x="1124712" y="3200400"/>
            <a:ext cx="7040880" cy="438912"/>
          </a:xfrm>
          <a:prstGeom prst="rect">
            <a:avLst/>
          </a:prstGeom>
          <a:noFill/>
          <a:ln/>
        </p:spPr>
        <p:txBody>
          <a:bodyPr wrap="square" lIns="0" tIns="0" rIns="0" bIns="0" rtlCol="0" anchor="ctr"/>
          <a:lstStyle/>
          <a:p>
            <a:pPr indent="0" marL="0">
              <a:buNone/>
            </a:pPr>
            <a:r>
              <a:rPr lang="en-US" sz="1350" dirty="0">
                <a:solidFill>
                  <a:srgbClr val="EDF2FC"/>
                </a:solidFill>
                <a:latin typeface="Calibri" pitchFamily="34" charset="0"/>
                <a:ea typeface="Calibri" pitchFamily="34" charset="-122"/>
                <a:cs typeface="Calibri" pitchFamily="34" charset="-120"/>
              </a:rPr>
              <a:t>Idea: masalah sebenar di sekolah</a:t>
            </a:r>
            <a:endParaRPr lang="en-US" sz="1350" dirty="0"/>
          </a:p>
        </p:txBody>
      </p:sp>
      <p:sp>
        <p:nvSpPr>
          <p:cNvPr id="11" name="Shape 8"/>
          <p:cNvSpPr/>
          <p:nvPr/>
        </p:nvSpPr>
        <p:spPr>
          <a:xfrm>
            <a:off x="594360" y="3758184"/>
            <a:ext cx="365760" cy="365760"/>
          </a:xfrm>
          <a:prstGeom prst="ellipse">
            <a:avLst/>
          </a:prstGeom>
          <a:solidFill>
            <a:srgbClr val="3DDC84"/>
          </a:solidFill>
          <a:ln/>
        </p:spPr>
      </p:sp>
      <p:sp>
        <p:nvSpPr>
          <p:cNvPr id="12" name="Text 9"/>
          <p:cNvSpPr/>
          <p:nvPr/>
        </p:nvSpPr>
        <p:spPr>
          <a:xfrm>
            <a:off x="594360" y="3758184"/>
            <a:ext cx="365760" cy="365760"/>
          </a:xfrm>
          <a:prstGeom prst="rect">
            <a:avLst/>
          </a:prstGeom>
          <a:noFill/>
          <a:ln/>
        </p:spPr>
        <p:txBody>
          <a:bodyPr wrap="square" lIns="0" tIns="0" rIns="0" bIns="0" rtlCol="0" anchor="ctr"/>
          <a:lstStyle/>
          <a:p>
            <a:pPr algn="ctr" indent="0" marL="0">
              <a:buNone/>
            </a:pPr>
            <a:r>
              <a:rPr lang="en-US" sz="1300" b="1" dirty="0">
                <a:solidFill>
                  <a:srgbClr val="0D1220"/>
                </a:solidFill>
                <a:latin typeface="Calibri" pitchFamily="34" charset="0"/>
                <a:ea typeface="Calibri" pitchFamily="34" charset="-122"/>
                <a:cs typeface="Calibri" pitchFamily="34" charset="-120"/>
              </a:rPr>
              <a:t>2</a:t>
            </a:r>
            <a:endParaRPr lang="en-US" sz="1300" dirty="0"/>
          </a:p>
        </p:txBody>
      </p:sp>
      <p:sp>
        <p:nvSpPr>
          <p:cNvPr id="13" name="Text 10"/>
          <p:cNvSpPr/>
          <p:nvPr/>
        </p:nvSpPr>
        <p:spPr>
          <a:xfrm>
            <a:off x="1124712" y="3721608"/>
            <a:ext cx="7040880" cy="438912"/>
          </a:xfrm>
          <a:prstGeom prst="rect">
            <a:avLst/>
          </a:prstGeom>
          <a:noFill/>
          <a:ln/>
        </p:spPr>
        <p:txBody>
          <a:bodyPr wrap="square" lIns="0" tIns="0" rIns="0" bIns="0" rtlCol="0" anchor="ctr"/>
          <a:lstStyle/>
          <a:p>
            <a:pPr indent="0" marL="0">
              <a:buNone/>
            </a:pPr>
            <a:r>
              <a:rPr lang="en-US" sz="1350" dirty="0">
                <a:solidFill>
                  <a:srgbClr val="EDF2FC"/>
                </a:solidFill>
                <a:latin typeface="Calibri" pitchFamily="34" charset="0"/>
                <a:ea typeface="Calibri" pitchFamily="34" charset="-122"/>
                <a:cs typeface="Calibri" pitchFamily="34" charset="-120"/>
              </a:rPr>
              <a:t>Tulis prompt kepada AI</a:t>
            </a:r>
            <a:endParaRPr lang="en-US" sz="1350" dirty="0"/>
          </a:p>
        </p:txBody>
      </p:sp>
      <p:sp>
        <p:nvSpPr>
          <p:cNvPr id="14" name="Shape 11"/>
          <p:cNvSpPr/>
          <p:nvPr/>
        </p:nvSpPr>
        <p:spPr>
          <a:xfrm>
            <a:off x="594360" y="4279392"/>
            <a:ext cx="365760" cy="365760"/>
          </a:xfrm>
          <a:prstGeom prst="ellipse">
            <a:avLst/>
          </a:prstGeom>
          <a:solidFill>
            <a:srgbClr val="3DDC84"/>
          </a:solidFill>
          <a:ln/>
        </p:spPr>
      </p:sp>
      <p:sp>
        <p:nvSpPr>
          <p:cNvPr id="15" name="Text 12"/>
          <p:cNvSpPr/>
          <p:nvPr/>
        </p:nvSpPr>
        <p:spPr>
          <a:xfrm>
            <a:off x="594360" y="4279392"/>
            <a:ext cx="365760" cy="365760"/>
          </a:xfrm>
          <a:prstGeom prst="rect">
            <a:avLst/>
          </a:prstGeom>
          <a:noFill/>
          <a:ln/>
        </p:spPr>
        <p:txBody>
          <a:bodyPr wrap="square" lIns="0" tIns="0" rIns="0" bIns="0" rtlCol="0" anchor="ctr"/>
          <a:lstStyle/>
          <a:p>
            <a:pPr algn="ctr" indent="0" marL="0">
              <a:buNone/>
            </a:pPr>
            <a:r>
              <a:rPr lang="en-US" sz="1300" b="1" dirty="0">
                <a:solidFill>
                  <a:srgbClr val="0D1220"/>
                </a:solidFill>
                <a:latin typeface="Calibri" pitchFamily="34" charset="0"/>
                <a:ea typeface="Calibri" pitchFamily="34" charset="-122"/>
                <a:cs typeface="Calibri" pitchFamily="34" charset="-120"/>
              </a:rPr>
              <a:t>3</a:t>
            </a:r>
            <a:endParaRPr lang="en-US" sz="1300" dirty="0"/>
          </a:p>
        </p:txBody>
      </p:sp>
      <p:sp>
        <p:nvSpPr>
          <p:cNvPr id="16" name="Text 13"/>
          <p:cNvSpPr/>
          <p:nvPr/>
        </p:nvSpPr>
        <p:spPr>
          <a:xfrm>
            <a:off x="1124712" y="4242816"/>
            <a:ext cx="7040880" cy="438912"/>
          </a:xfrm>
          <a:prstGeom prst="rect">
            <a:avLst/>
          </a:prstGeom>
          <a:noFill/>
          <a:ln/>
        </p:spPr>
        <p:txBody>
          <a:bodyPr wrap="square" lIns="0" tIns="0" rIns="0" bIns="0" rtlCol="0" anchor="ctr"/>
          <a:lstStyle/>
          <a:p>
            <a:pPr indent="0" marL="0">
              <a:buNone/>
            </a:pPr>
            <a:r>
              <a:rPr lang="en-US" sz="1350" dirty="0">
                <a:solidFill>
                  <a:srgbClr val="EDF2FC"/>
                </a:solidFill>
                <a:latin typeface="Calibri" pitchFamily="34" charset="0"/>
                <a:ea typeface="Calibri" pitchFamily="34" charset="-122"/>
                <a:cs typeface="Calibri" pitchFamily="34" charset="-120"/>
              </a:rPr>
              <a:t>AI menghasilkan kod</a:t>
            </a:r>
            <a:endParaRPr lang="en-US" sz="1350" dirty="0"/>
          </a:p>
        </p:txBody>
      </p:sp>
      <p:sp>
        <p:nvSpPr>
          <p:cNvPr id="17" name="Shape 14"/>
          <p:cNvSpPr/>
          <p:nvPr/>
        </p:nvSpPr>
        <p:spPr>
          <a:xfrm>
            <a:off x="594360" y="4800600"/>
            <a:ext cx="365760" cy="365760"/>
          </a:xfrm>
          <a:prstGeom prst="ellipse">
            <a:avLst/>
          </a:prstGeom>
          <a:solidFill>
            <a:srgbClr val="3DDC84"/>
          </a:solidFill>
          <a:ln/>
        </p:spPr>
      </p:sp>
      <p:sp>
        <p:nvSpPr>
          <p:cNvPr id="18" name="Text 15"/>
          <p:cNvSpPr/>
          <p:nvPr/>
        </p:nvSpPr>
        <p:spPr>
          <a:xfrm>
            <a:off x="594360" y="4800600"/>
            <a:ext cx="365760" cy="365760"/>
          </a:xfrm>
          <a:prstGeom prst="rect">
            <a:avLst/>
          </a:prstGeom>
          <a:noFill/>
          <a:ln/>
        </p:spPr>
        <p:txBody>
          <a:bodyPr wrap="square" lIns="0" tIns="0" rIns="0" bIns="0" rtlCol="0" anchor="ctr"/>
          <a:lstStyle/>
          <a:p>
            <a:pPr algn="ctr" indent="0" marL="0">
              <a:buNone/>
            </a:pPr>
            <a:r>
              <a:rPr lang="en-US" sz="1300" b="1" dirty="0">
                <a:solidFill>
                  <a:srgbClr val="0D1220"/>
                </a:solidFill>
                <a:latin typeface="Calibri" pitchFamily="34" charset="0"/>
                <a:ea typeface="Calibri" pitchFamily="34" charset="-122"/>
                <a:cs typeface="Calibri" pitchFamily="34" charset="-120"/>
              </a:rPr>
              <a:t>4</a:t>
            </a:r>
            <a:endParaRPr lang="en-US" sz="1300" dirty="0"/>
          </a:p>
        </p:txBody>
      </p:sp>
      <p:sp>
        <p:nvSpPr>
          <p:cNvPr id="19" name="Text 16"/>
          <p:cNvSpPr/>
          <p:nvPr/>
        </p:nvSpPr>
        <p:spPr>
          <a:xfrm>
            <a:off x="1124712" y="4764024"/>
            <a:ext cx="7040880" cy="438912"/>
          </a:xfrm>
          <a:prstGeom prst="rect">
            <a:avLst/>
          </a:prstGeom>
          <a:noFill/>
          <a:ln/>
        </p:spPr>
        <p:txBody>
          <a:bodyPr wrap="square" lIns="0" tIns="0" rIns="0" bIns="0" rtlCol="0" anchor="ctr"/>
          <a:lstStyle/>
          <a:p>
            <a:pPr indent="0" marL="0">
              <a:buNone/>
            </a:pPr>
            <a:r>
              <a:rPr lang="en-US" sz="1350" dirty="0">
                <a:solidFill>
                  <a:srgbClr val="EDF2FC"/>
                </a:solidFill>
                <a:latin typeface="Calibri" pitchFamily="34" charset="0"/>
                <a:ea typeface="Calibri" pitchFamily="34" charset="-122"/>
                <a:cs typeface="Calibri" pitchFamily="34" charset="-120"/>
              </a:rPr>
              <a:t>Simpan kod di GitHub</a:t>
            </a:r>
            <a:endParaRPr lang="en-US" sz="1350" dirty="0"/>
          </a:p>
        </p:txBody>
      </p:sp>
      <p:sp>
        <p:nvSpPr>
          <p:cNvPr id="20" name="Shape 17"/>
          <p:cNvSpPr/>
          <p:nvPr/>
        </p:nvSpPr>
        <p:spPr>
          <a:xfrm>
            <a:off x="594360" y="5321808"/>
            <a:ext cx="365760" cy="365760"/>
          </a:xfrm>
          <a:prstGeom prst="ellipse">
            <a:avLst/>
          </a:prstGeom>
          <a:solidFill>
            <a:srgbClr val="3DDC84"/>
          </a:solidFill>
          <a:ln/>
        </p:spPr>
      </p:sp>
      <p:sp>
        <p:nvSpPr>
          <p:cNvPr id="21" name="Text 18"/>
          <p:cNvSpPr/>
          <p:nvPr/>
        </p:nvSpPr>
        <p:spPr>
          <a:xfrm>
            <a:off x="594360" y="5321808"/>
            <a:ext cx="365760" cy="365760"/>
          </a:xfrm>
          <a:prstGeom prst="rect">
            <a:avLst/>
          </a:prstGeom>
          <a:noFill/>
          <a:ln/>
        </p:spPr>
        <p:txBody>
          <a:bodyPr wrap="square" lIns="0" tIns="0" rIns="0" bIns="0" rtlCol="0" anchor="ctr"/>
          <a:lstStyle/>
          <a:p>
            <a:pPr algn="ctr" indent="0" marL="0">
              <a:buNone/>
            </a:pPr>
            <a:r>
              <a:rPr lang="en-US" sz="1300" b="1" dirty="0">
                <a:solidFill>
                  <a:srgbClr val="0D1220"/>
                </a:solidFill>
                <a:latin typeface="Calibri" pitchFamily="34" charset="0"/>
                <a:ea typeface="Calibri" pitchFamily="34" charset="-122"/>
                <a:cs typeface="Calibri" pitchFamily="34" charset="-120"/>
              </a:rPr>
              <a:t>5</a:t>
            </a:r>
            <a:endParaRPr lang="en-US" sz="1300" dirty="0"/>
          </a:p>
        </p:txBody>
      </p:sp>
      <p:sp>
        <p:nvSpPr>
          <p:cNvPr id="22" name="Text 19"/>
          <p:cNvSpPr/>
          <p:nvPr/>
        </p:nvSpPr>
        <p:spPr>
          <a:xfrm>
            <a:off x="1124712" y="5285232"/>
            <a:ext cx="7040880" cy="438912"/>
          </a:xfrm>
          <a:prstGeom prst="rect">
            <a:avLst/>
          </a:prstGeom>
          <a:noFill/>
          <a:ln/>
        </p:spPr>
        <p:txBody>
          <a:bodyPr wrap="square" lIns="0" tIns="0" rIns="0" bIns="0" rtlCol="0" anchor="ctr"/>
          <a:lstStyle/>
          <a:p>
            <a:pPr indent="0" marL="0">
              <a:buNone/>
            </a:pPr>
            <a:r>
              <a:rPr lang="en-US" sz="1350" dirty="0">
                <a:solidFill>
                  <a:srgbClr val="EDF2FC"/>
                </a:solidFill>
                <a:latin typeface="Calibri" pitchFamily="34" charset="0"/>
                <a:ea typeface="Calibri" pitchFamily="34" charset="-122"/>
                <a:cs typeface="Calibri" pitchFamily="34" charset="-120"/>
              </a:rPr>
              <a:t>Terbitkan melalui Vercel</a:t>
            </a:r>
            <a:endParaRPr lang="en-US" sz="1350" dirty="0"/>
          </a:p>
        </p:txBody>
      </p:sp>
      <p:sp>
        <p:nvSpPr>
          <p:cNvPr id="23" name="Shape 20"/>
          <p:cNvSpPr/>
          <p:nvPr/>
        </p:nvSpPr>
        <p:spPr>
          <a:xfrm>
            <a:off x="594360" y="5843016"/>
            <a:ext cx="365760" cy="365760"/>
          </a:xfrm>
          <a:prstGeom prst="ellipse">
            <a:avLst/>
          </a:prstGeom>
          <a:solidFill>
            <a:srgbClr val="3DDC84"/>
          </a:solidFill>
          <a:ln/>
        </p:spPr>
      </p:sp>
      <p:sp>
        <p:nvSpPr>
          <p:cNvPr id="24" name="Text 21"/>
          <p:cNvSpPr/>
          <p:nvPr/>
        </p:nvSpPr>
        <p:spPr>
          <a:xfrm>
            <a:off x="594360" y="5843016"/>
            <a:ext cx="365760" cy="365760"/>
          </a:xfrm>
          <a:prstGeom prst="rect">
            <a:avLst/>
          </a:prstGeom>
          <a:noFill/>
          <a:ln/>
        </p:spPr>
        <p:txBody>
          <a:bodyPr wrap="square" lIns="0" tIns="0" rIns="0" bIns="0" rtlCol="0" anchor="ctr"/>
          <a:lstStyle/>
          <a:p>
            <a:pPr algn="ctr" indent="0" marL="0">
              <a:buNone/>
            </a:pPr>
            <a:r>
              <a:rPr lang="en-US" sz="1300" b="1" dirty="0">
                <a:solidFill>
                  <a:srgbClr val="0D1220"/>
                </a:solidFill>
                <a:latin typeface="Calibri" pitchFamily="34" charset="0"/>
                <a:ea typeface="Calibri" pitchFamily="34" charset="-122"/>
                <a:cs typeface="Calibri" pitchFamily="34" charset="-120"/>
              </a:rPr>
              <a:t>6</a:t>
            </a:r>
            <a:endParaRPr lang="en-US" sz="1300" dirty="0"/>
          </a:p>
        </p:txBody>
      </p:sp>
      <p:sp>
        <p:nvSpPr>
          <p:cNvPr id="25" name="Text 22"/>
          <p:cNvSpPr/>
          <p:nvPr/>
        </p:nvSpPr>
        <p:spPr>
          <a:xfrm>
            <a:off x="1124712" y="5806440"/>
            <a:ext cx="7040880" cy="438912"/>
          </a:xfrm>
          <a:prstGeom prst="rect">
            <a:avLst/>
          </a:prstGeom>
          <a:noFill/>
          <a:ln/>
        </p:spPr>
        <p:txBody>
          <a:bodyPr wrap="square" lIns="0" tIns="0" rIns="0" bIns="0" rtlCol="0" anchor="ctr"/>
          <a:lstStyle/>
          <a:p>
            <a:pPr indent="0" marL="0">
              <a:buNone/>
            </a:pPr>
            <a:r>
              <a:rPr lang="en-US" sz="1350" dirty="0">
                <a:solidFill>
                  <a:srgbClr val="EDF2FC"/>
                </a:solidFill>
                <a:latin typeface="Calibri" pitchFamily="34" charset="0"/>
                <a:ea typeface="Calibri" pitchFamily="34" charset="-122"/>
                <a:cs typeface="Calibri" pitchFamily="34" charset="-120"/>
              </a:rPr>
              <a:t>Buka di telefon dan pasang ke skrin utama</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4 · RESIPI PERCUMA</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Kenali 4 Pembantu Percuma</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Ingat analogi, bukan istilah. Semuanya percuma untuk kegunaan sekolah</a:t>
            </a:r>
            <a:endParaRPr lang="en-US" sz="1300" dirty="0"/>
          </a:p>
        </p:txBody>
      </p:sp>
      <p:sp>
        <p:nvSpPr>
          <p:cNvPr id="6" name="Shape 3"/>
          <p:cNvSpPr/>
          <p:nvPr/>
        </p:nvSpPr>
        <p:spPr>
          <a:xfrm>
            <a:off x="594360" y="1783080"/>
            <a:ext cx="5399532" cy="1783080"/>
          </a:xfrm>
          <a:prstGeom prst="roundRect">
            <a:avLst>
              <a:gd name="adj" fmla="val 4615"/>
            </a:avLst>
          </a:prstGeom>
          <a:solidFill>
            <a:srgbClr val="F5F8FD"/>
          </a:solidFill>
          <a:ln w="9525">
            <a:solidFill>
              <a:srgbClr val="DCE4F1"/>
            </a:solidFill>
            <a:prstDash val="solid"/>
          </a:ln>
        </p:spPr>
      </p:sp>
      <p:sp>
        <p:nvSpPr>
          <p:cNvPr id="7" name="Shape 4"/>
          <p:cNvSpPr/>
          <p:nvPr/>
        </p:nvSpPr>
        <p:spPr>
          <a:xfrm>
            <a:off x="758952" y="1947672"/>
            <a:ext cx="457200" cy="457200"/>
          </a:xfrm>
          <a:prstGeom prst="ellipse">
            <a:avLst/>
          </a:prstGeom>
          <a:solidFill>
            <a:srgbClr val="16213B"/>
          </a:solidFill>
          <a:ln/>
        </p:spPr>
      </p:sp>
      <p:pic>
        <p:nvPicPr>
          <p:cNvPr id="8" name="Image 1" descr="img/ic-github.png">    </p:cNvPr>
          <p:cNvPicPr>
            <a:picLocks noChangeAspect="1"/>
          </p:cNvPicPr>
          <p:nvPr/>
        </p:nvPicPr>
        <p:blipFill>
          <a:blip r:embed="rId2"/>
          <a:stretch>
            <a:fillRect/>
          </a:stretch>
        </p:blipFill>
        <p:spPr>
          <a:xfrm>
            <a:off x="868680" y="2057400"/>
            <a:ext cx="237744" cy="237744"/>
          </a:xfrm>
          <a:prstGeom prst="rect">
            <a:avLst/>
          </a:prstGeom>
        </p:spPr>
      </p:pic>
      <p:sp>
        <p:nvSpPr>
          <p:cNvPr id="9" name="Text 5"/>
          <p:cNvSpPr/>
          <p:nvPr/>
        </p:nvSpPr>
        <p:spPr>
          <a:xfrm>
            <a:off x="13441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GitHub</a:t>
            </a:r>
            <a:endParaRPr lang="en-US" sz="1350" dirty="0"/>
          </a:p>
        </p:txBody>
      </p:sp>
      <p:sp>
        <p:nvSpPr>
          <p:cNvPr id="10" name="Text 6"/>
          <p:cNvSpPr/>
          <p:nvPr/>
        </p:nvSpPr>
        <p:spPr>
          <a:xfrm>
            <a:off x="777240" y="2496312"/>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'Almari fail kod'. Tempat kod app disimpan dengan selamat dan teratur.</a:t>
            </a:r>
            <a:endParaRPr lang="en-US" sz="1100" dirty="0"/>
          </a:p>
        </p:txBody>
      </p:sp>
      <p:sp>
        <p:nvSpPr>
          <p:cNvPr id="11" name="Shape 7"/>
          <p:cNvSpPr/>
          <p:nvPr/>
        </p:nvSpPr>
        <p:spPr>
          <a:xfrm>
            <a:off x="6195060" y="1783080"/>
            <a:ext cx="5399532" cy="1783080"/>
          </a:xfrm>
          <a:prstGeom prst="roundRect">
            <a:avLst>
              <a:gd name="adj" fmla="val 4615"/>
            </a:avLst>
          </a:prstGeom>
          <a:solidFill>
            <a:srgbClr val="F5F8FD"/>
          </a:solidFill>
          <a:ln w="9525">
            <a:solidFill>
              <a:srgbClr val="DCE4F1"/>
            </a:solidFill>
            <a:prstDash val="solid"/>
          </a:ln>
        </p:spPr>
      </p:sp>
      <p:sp>
        <p:nvSpPr>
          <p:cNvPr id="12" name="Shape 8"/>
          <p:cNvSpPr/>
          <p:nvPr/>
        </p:nvSpPr>
        <p:spPr>
          <a:xfrm>
            <a:off x="6359652" y="1947672"/>
            <a:ext cx="457200" cy="457200"/>
          </a:xfrm>
          <a:prstGeom prst="ellipse">
            <a:avLst/>
          </a:prstGeom>
          <a:solidFill>
            <a:srgbClr val="128A50"/>
          </a:solidFill>
          <a:ln/>
        </p:spPr>
      </p:sp>
      <p:pic>
        <p:nvPicPr>
          <p:cNvPr id="13" name="Image 2" descr="img/ic-rocket.png">    </p:cNvPr>
          <p:cNvPicPr>
            <a:picLocks noChangeAspect="1"/>
          </p:cNvPicPr>
          <p:nvPr/>
        </p:nvPicPr>
        <p:blipFill>
          <a:blip r:embed="rId3"/>
          <a:stretch>
            <a:fillRect/>
          </a:stretch>
        </p:blipFill>
        <p:spPr>
          <a:xfrm>
            <a:off x="6469380" y="2057400"/>
            <a:ext cx="237744" cy="237744"/>
          </a:xfrm>
          <a:prstGeom prst="rect">
            <a:avLst/>
          </a:prstGeom>
        </p:spPr>
      </p:pic>
      <p:sp>
        <p:nvSpPr>
          <p:cNvPr id="14" name="Text 9"/>
          <p:cNvSpPr/>
          <p:nvPr/>
        </p:nvSpPr>
        <p:spPr>
          <a:xfrm>
            <a:off x="69448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Vercel</a:t>
            </a:r>
            <a:endParaRPr lang="en-US" sz="1350" dirty="0"/>
          </a:p>
        </p:txBody>
      </p:sp>
      <p:sp>
        <p:nvSpPr>
          <p:cNvPr id="15" name="Text 10"/>
          <p:cNvSpPr/>
          <p:nvPr/>
        </p:nvSpPr>
        <p:spPr>
          <a:xfrm>
            <a:off x="6377940" y="2496312"/>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'Tapak pameran app'. App anda mendapat alamat web sendiri yang boleh dikongsi. Percuma 100GB sebulan, cukup untuk kegunaan sekolah.</a:t>
            </a:r>
            <a:endParaRPr lang="en-US" sz="1100" dirty="0"/>
          </a:p>
        </p:txBody>
      </p:sp>
      <p:sp>
        <p:nvSpPr>
          <p:cNvPr id="16" name="Shape 11"/>
          <p:cNvSpPr/>
          <p:nvPr/>
        </p:nvSpPr>
        <p:spPr>
          <a:xfrm>
            <a:off x="594360" y="3767328"/>
            <a:ext cx="5399532" cy="1783080"/>
          </a:xfrm>
          <a:prstGeom prst="roundRect">
            <a:avLst>
              <a:gd name="adj" fmla="val 4615"/>
            </a:avLst>
          </a:prstGeom>
          <a:solidFill>
            <a:srgbClr val="F5F8FD"/>
          </a:solidFill>
          <a:ln w="9525">
            <a:solidFill>
              <a:srgbClr val="DCE4F1"/>
            </a:solidFill>
            <a:prstDash val="solid"/>
          </a:ln>
        </p:spPr>
      </p:sp>
      <p:sp>
        <p:nvSpPr>
          <p:cNvPr id="17" name="Shape 12"/>
          <p:cNvSpPr/>
          <p:nvPr/>
        </p:nvSpPr>
        <p:spPr>
          <a:xfrm>
            <a:off x="758952" y="3931920"/>
            <a:ext cx="457200" cy="457200"/>
          </a:xfrm>
          <a:prstGeom prst="ellipse">
            <a:avLst/>
          </a:prstGeom>
          <a:solidFill>
            <a:srgbClr val="0E97A8"/>
          </a:solidFill>
          <a:ln/>
        </p:spPr>
      </p:sp>
      <p:pic>
        <p:nvPicPr>
          <p:cNvPr id="18" name="Image 3" descr="img/ic-table.png">    </p:cNvPr>
          <p:cNvPicPr>
            <a:picLocks noChangeAspect="1"/>
          </p:cNvPicPr>
          <p:nvPr/>
        </p:nvPicPr>
        <p:blipFill>
          <a:blip r:embed="rId4"/>
          <a:stretch>
            <a:fillRect/>
          </a:stretch>
        </p:blipFill>
        <p:spPr>
          <a:xfrm>
            <a:off x="868680" y="4041648"/>
            <a:ext cx="237744" cy="237744"/>
          </a:xfrm>
          <a:prstGeom prst="rect">
            <a:avLst/>
          </a:prstGeom>
        </p:spPr>
      </p:pic>
      <p:sp>
        <p:nvSpPr>
          <p:cNvPr id="19" name="Text 13"/>
          <p:cNvSpPr/>
          <p:nvPr/>
        </p:nvSpPr>
        <p:spPr>
          <a:xfrm>
            <a:off x="1344168" y="393192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Google Sheets</a:t>
            </a:r>
            <a:endParaRPr lang="en-US" sz="1350" dirty="0"/>
          </a:p>
        </p:txBody>
      </p:sp>
      <p:sp>
        <p:nvSpPr>
          <p:cNvPr id="20" name="Text 14"/>
          <p:cNvSpPr/>
          <p:nvPr/>
        </p:nvSpPr>
        <p:spPr>
          <a:xfrm>
            <a:off x="777240" y="4480560"/>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'Buku rekod data'. Markah, kehadiran dan maklumat app disimpan di sini.</a:t>
            </a:r>
            <a:endParaRPr lang="en-US" sz="1100" dirty="0"/>
          </a:p>
        </p:txBody>
      </p:sp>
      <p:sp>
        <p:nvSpPr>
          <p:cNvPr id="21" name="Shape 15"/>
          <p:cNvSpPr/>
          <p:nvPr/>
        </p:nvSpPr>
        <p:spPr>
          <a:xfrm>
            <a:off x="6195060" y="3767328"/>
            <a:ext cx="5399532" cy="1783080"/>
          </a:xfrm>
          <a:prstGeom prst="roundRect">
            <a:avLst>
              <a:gd name="adj" fmla="val 4615"/>
            </a:avLst>
          </a:prstGeom>
          <a:solidFill>
            <a:srgbClr val="F5F8FD"/>
          </a:solidFill>
          <a:ln w="9525">
            <a:solidFill>
              <a:srgbClr val="DCE4F1"/>
            </a:solidFill>
            <a:prstDash val="solid"/>
          </a:ln>
        </p:spPr>
      </p:sp>
      <p:sp>
        <p:nvSpPr>
          <p:cNvPr id="22" name="Shape 16"/>
          <p:cNvSpPr/>
          <p:nvPr/>
        </p:nvSpPr>
        <p:spPr>
          <a:xfrm>
            <a:off x="6359652" y="3931920"/>
            <a:ext cx="457200" cy="457200"/>
          </a:xfrm>
          <a:prstGeom prst="ellipse">
            <a:avLst/>
          </a:prstGeom>
          <a:solidFill>
            <a:srgbClr val="C99A2E"/>
          </a:solidFill>
          <a:ln/>
        </p:spPr>
      </p:sp>
      <p:pic>
        <p:nvPicPr>
          <p:cNvPr id="23" name="Image 4" descr="img/ic-cogs.png">    </p:cNvPr>
          <p:cNvPicPr>
            <a:picLocks noChangeAspect="1"/>
          </p:cNvPicPr>
          <p:nvPr/>
        </p:nvPicPr>
        <p:blipFill>
          <a:blip r:embed="rId5"/>
          <a:stretch>
            <a:fillRect/>
          </a:stretch>
        </p:blipFill>
        <p:spPr>
          <a:xfrm>
            <a:off x="6469380" y="4041648"/>
            <a:ext cx="237744" cy="237744"/>
          </a:xfrm>
          <a:prstGeom prst="rect">
            <a:avLst/>
          </a:prstGeom>
        </p:spPr>
      </p:pic>
      <p:sp>
        <p:nvSpPr>
          <p:cNvPr id="24" name="Text 17"/>
          <p:cNvSpPr/>
          <p:nvPr/>
        </p:nvSpPr>
        <p:spPr>
          <a:xfrm>
            <a:off x="6944868" y="393192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Apps Script</a:t>
            </a:r>
            <a:endParaRPr lang="en-US" sz="1350" dirty="0"/>
          </a:p>
        </p:txBody>
      </p:sp>
      <p:sp>
        <p:nvSpPr>
          <p:cNvPr id="25" name="Text 18"/>
          <p:cNvSpPr/>
          <p:nvPr/>
        </p:nvSpPr>
        <p:spPr>
          <a:xfrm>
            <a:off x="6377940" y="4480560"/>
            <a:ext cx="5033772" cy="9235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'Pembantu automatik'. Menyambungkan app anda dengan Google Sheets secara percuma.</a:t>
            </a:r>
            <a:endParaRPr lang="en-US" sz="1100" dirty="0"/>
          </a:p>
        </p:txBody>
      </p:sp>
      <p:sp>
        <p:nvSpPr>
          <p:cNvPr id="26" name="Text 19"/>
          <p:cNvSpPr/>
          <p:nvPr/>
        </p:nvSpPr>
        <p:spPr>
          <a:xfrm>
            <a:off x="594360" y="5577840"/>
            <a:ext cx="10972800" cy="548640"/>
          </a:xfrm>
          <a:prstGeom prst="rect">
            <a:avLst/>
          </a:prstGeom>
          <a:noFill/>
          <a:ln/>
        </p:spPr>
        <p:txBody>
          <a:bodyPr wrap="square" lIns="0" tIns="0" rIns="0" bIns="0" rtlCol="0" anchor="ctr"/>
          <a:lstStyle/>
          <a:p>
            <a:pPr indent="0" marL="0">
              <a:buNone/>
            </a:pPr>
            <a:r>
              <a:rPr lang="en-US" sz="1050" i="1" dirty="0">
                <a:solidFill>
                  <a:srgbClr val="5A6A88"/>
                </a:solidFill>
                <a:latin typeface="Calibri" pitchFamily="34" charset="0"/>
                <a:ea typeface="Calibri" pitchFamily="34" charset="-122"/>
                <a:cs typeface="Calibri" pitchFamily="34" charset="-120"/>
              </a:rPr>
              <a:t>Nota semasa (Ogos 2026): Supabase juga percuma untuk 'database' (had 500MB). Netlify kini menggunakan sistem kredit yang lebih terhad, jadi Vercel menjadi pilihan utama kita.</a:t>
            </a:r>
            <a:endParaRPr lang="en-US" sz="1050" dirty="0"/>
          </a:p>
        </p:txBody>
      </p:sp>
      <p:pic>
        <p:nvPicPr>
          <p:cNvPr id="28" name="Image 5" descr="img/mascot-nobg.png">    </p:cNvPr>
          <p:cNvPicPr>
            <a:picLocks noChangeAspect="1"/>
          </p:cNvPicPr>
          <p:nvPr/>
        </p:nvPicPr>
        <p:blipFill>
          <a:blip r:embed="rId6"/>
          <a:stretch>
            <a:fillRect/>
          </a:stretch>
        </p:blipFill>
        <p:spPr>
          <a:xfrm>
            <a:off x="11356848" y="5833872"/>
            <a:ext cx="566928" cy="566928"/>
          </a:xfrm>
          <a:prstGeom prst="rect">
            <a:avLst/>
          </a:prstGeom>
        </p:spPr>
      </p:pic>
      <p:sp>
        <p:nvSpPr>
          <p:cNvPr id="29" name="Text 20"/>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0" name="Text 21"/>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Resipi · 12 / 23</a:t>
            </a:r>
            <a:endParaRPr lang="en-US" sz="8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4 · RESIPI PERCUMA</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Langkah Demi Langkah</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Setiap langkah satu ayat. Versi penuh bergambar tersedia dalam LMS</a:t>
            </a:r>
            <a:endParaRPr lang="en-US" sz="1300" dirty="0"/>
          </a:p>
        </p:txBody>
      </p:sp>
      <p:sp>
        <p:nvSpPr>
          <p:cNvPr id="6" name="Shape 3"/>
          <p:cNvSpPr/>
          <p:nvPr/>
        </p:nvSpPr>
        <p:spPr>
          <a:xfrm>
            <a:off x="594360" y="1783080"/>
            <a:ext cx="3532632" cy="1645920"/>
          </a:xfrm>
          <a:prstGeom prst="roundRect">
            <a:avLst>
              <a:gd name="adj" fmla="val 5000"/>
            </a:avLst>
          </a:prstGeom>
          <a:solidFill>
            <a:srgbClr val="F5F8FD"/>
          </a:solidFill>
          <a:ln w="9525">
            <a:solidFill>
              <a:srgbClr val="DCE4F1"/>
            </a:solidFill>
            <a:prstDash val="solid"/>
          </a:ln>
        </p:spPr>
      </p:sp>
      <p:sp>
        <p:nvSpPr>
          <p:cNvPr id="7" name="Shape 4"/>
          <p:cNvSpPr/>
          <p:nvPr/>
        </p:nvSpPr>
        <p:spPr>
          <a:xfrm>
            <a:off x="740664" y="1929384"/>
            <a:ext cx="329184" cy="329184"/>
          </a:xfrm>
          <a:prstGeom prst="ellipse">
            <a:avLst/>
          </a:prstGeom>
          <a:solidFill>
            <a:srgbClr val="128A50"/>
          </a:solidFill>
          <a:ln/>
        </p:spPr>
      </p:sp>
      <p:sp>
        <p:nvSpPr>
          <p:cNvPr id="8" name="Text 5"/>
          <p:cNvSpPr/>
          <p:nvPr/>
        </p:nvSpPr>
        <p:spPr>
          <a:xfrm>
            <a:off x="740664" y="192938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9" name="Text 6"/>
          <p:cNvSpPr/>
          <p:nvPr/>
        </p:nvSpPr>
        <p:spPr>
          <a:xfrm>
            <a:off x="1161288" y="1911096"/>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Tulis prompt</a:t>
            </a:r>
            <a:endParaRPr lang="en-US" sz="1350" dirty="0"/>
          </a:p>
        </p:txBody>
      </p:sp>
      <p:sp>
        <p:nvSpPr>
          <p:cNvPr id="10" name="Text 7"/>
          <p:cNvSpPr/>
          <p:nvPr/>
        </p:nvSpPr>
        <p:spPr>
          <a:xfrm>
            <a:off x="777240" y="2331720"/>
            <a:ext cx="3166872" cy="95097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Buka claude.ai dan terangkan app yang anda mahu dalam bahasa biasa.</a:t>
            </a:r>
            <a:endParaRPr lang="en-US" sz="1100" dirty="0"/>
          </a:p>
        </p:txBody>
      </p:sp>
      <p:sp>
        <p:nvSpPr>
          <p:cNvPr id="11" name="Shape 8"/>
          <p:cNvSpPr/>
          <p:nvPr/>
        </p:nvSpPr>
        <p:spPr>
          <a:xfrm>
            <a:off x="4328160" y="1783080"/>
            <a:ext cx="3532632" cy="1645920"/>
          </a:xfrm>
          <a:prstGeom prst="roundRect">
            <a:avLst>
              <a:gd name="adj" fmla="val 5000"/>
            </a:avLst>
          </a:prstGeom>
          <a:solidFill>
            <a:srgbClr val="F5F8FD"/>
          </a:solidFill>
          <a:ln w="9525">
            <a:solidFill>
              <a:srgbClr val="DCE4F1"/>
            </a:solidFill>
            <a:prstDash val="solid"/>
          </a:ln>
        </p:spPr>
      </p:sp>
      <p:sp>
        <p:nvSpPr>
          <p:cNvPr id="12" name="Shape 9"/>
          <p:cNvSpPr/>
          <p:nvPr/>
        </p:nvSpPr>
        <p:spPr>
          <a:xfrm>
            <a:off x="4474464" y="1929384"/>
            <a:ext cx="329184" cy="329184"/>
          </a:xfrm>
          <a:prstGeom prst="ellipse">
            <a:avLst/>
          </a:prstGeom>
          <a:solidFill>
            <a:srgbClr val="128A50"/>
          </a:solidFill>
          <a:ln/>
        </p:spPr>
      </p:sp>
      <p:sp>
        <p:nvSpPr>
          <p:cNvPr id="13" name="Text 10"/>
          <p:cNvSpPr/>
          <p:nvPr/>
        </p:nvSpPr>
        <p:spPr>
          <a:xfrm>
            <a:off x="4474464" y="192938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4" name="Text 11"/>
          <p:cNvSpPr/>
          <p:nvPr/>
        </p:nvSpPr>
        <p:spPr>
          <a:xfrm>
            <a:off x="4895088" y="1911096"/>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Salin kod</a:t>
            </a:r>
            <a:endParaRPr lang="en-US" sz="1350" dirty="0"/>
          </a:p>
        </p:txBody>
      </p:sp>
      <p:sp>
        <p:nvSpPr>
          <p:cNvPr id="15" name="Text 12"/>
          <p:cNvSpPr/>
          <p:nvPr/>
        </p:nvSpPr>
        <p:spPr>
          <a:xfrm>
            <a:off x="4511040" y="2331720"/>
            <a:ext cx="3166872" cy="95097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Tekan butang salin pada kod yang AI hasilkan. Satu klik sahaja.</a:t>
            </a:r>
            <a:endParaRPr lang="en-US" sz="1100" dirty="0"/>
          </a:p>
        </p:txBody>
      </p:sp>
      <p:sp>
        <p:nvSpPr>
          <p:cNvPr id="16" name="Shape 13"/>
          <p:cNvSpPr/>
          <p:nvPr/>
        </p:nvSpPr>
        <p:spPr>
          <a:xfrm>
            <a:off x="8061960" y="1783080"/>
            <a:ext cx="3532632" cy="1645920"/>
          </a:xfrm>
          <a:prstGeom prst="roundRect">
            <a:avLst>
              <a:gd name="adj" fmla="val 5000"/>
            </a:avLst>
          </a:prstGeom>
          <a:solidFill>
            <a:srgbClr val="F5F8FD"/>
          </a:solidFill>
          <a:ln w="9525">
            <a:solidFill>
              <a:srgbClr val="DCE4F1"/>
            </a:solidFill>
            <a:prstDash val="solid"/>
          </a:ln>
        </p:spPr>
      </p:sp>
      <p:sp>
        <p:nvSpPr>
          <p:cNvPr id="17" name="Shape 14"/>
          <p:cNvSpPr/>
          <p:nvPr/>
        </p:nvSpPr>
        <p:spPr>
          <a:xfrm>
            <a:off x="8208264" y="1929384"/>
            <a:ext cx="329184" cy="329184"/>
          </a:xfrm>
          <a:prstGeom prst="ellipse">
            <a:avLst/>
          </a:prstGeom>
          <a:solidFill>
            <a:srgbClr val="128A50"/>
          </a:solidFill>
          <a:ln/>
        </p:spPr>
      </p:sp>
      <p:sp>
        <p:nvSpPr>
          <p:cNvPr id="18" name="Text 15"/>
          <p:cNvSpPr/>
          <p:nvPr/>
        </p:nvSpPr>
        <p:spPr>
          <a:xfrm>
            <a:off x="8208264" y="192938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Text 16"/>
          <p:cNvSpPr/>
          <p:nvPr/>
        </p:nvSpPr>
        <p:spPr>
          <a:xfrm>
            <a:off x="8628888" y="1911096"/>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Simpan di GitHub</a:t>
            </a:r>
            <a:endParaRPr lang="en-US" sz="1350" dirty="0"/>
          </a:p>
        </p:txBody>
      </p:sp>
      <p:sp>
        <p:nvSpPr>
          <p:cNvPr id="20" name="Text 17"/>
          <p:cNvSpPr/>
          <p:nvPr/>
        </p:nvSpPr>
        <p:spPr>
          <a:xfrm>
            <a:off x="8244840" y="2331720"/>
            <a:ext cx="3166872" cy="95097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Daftar percuma, cipta 'repository' baharu dan tampal kod tadi.</a:t>
            </a:r>
            <a:endParaRPr lang="en-US" sz="1100" dirty="0"/>
          </a:p>
        </p:txBody>
      </p:sp>
      <p:sp>
        <p:nvSpPr>
          <p:cNvPr id="21" name="Shape 18"/>
          <p:cNvSpPr/>
          <p:nvPr/>
        </p:nvSpPr>
        <p:spPr>
          <a:xfrm>
            <a:off x="594360" y="3630168"/>
            <a:ext cx="3532632" cy="1645920"/>
          </a:xfrm>
          <a:prstGeom prst="roundRect">
            <a:avLst>
              <a:gd name="adj" fmla="val 5000"/>
            </a:avLst>
          </a:prstGeom>
          <a:solidFill>
            <a:srgbClr val="F5F8FD"/>
          </a:solidFill>
          <a:ln w="9525">
            <a:solidFill>
              <a:srgbClr val="DCE4F1"/>
            </a:solidFill>
            <a:prstDash val="solid"/>
          </a:ln>
        </p:spPr>
      </p:sp>
      <p:sp>
        <p:nvSpPr>
          <p:cNvPr id="22" name="Shape 19"/>
          <p:cNvSpPr/>
          <p:nvPr/>
        </p:nvSpPr>
        <p:spPr>
          <a:xfrm>
            <a:off x="740664" y="3776472"/>
            <a:ext cx="329184" cy="329184"/>
          </a:xfrm>
          <a:prstGeom prst="ellipse">
            <a:avLst/>
          </a:prstGeom>
          <a:solidFill>
            <a:srgbClr val="128A50"/>
          </a:solidFill>
          <a:ln/>
        </p:spPr>
      </p:sp>
      <p:sp>
        <p:nvSpPr>
          <p:cNvPr id="23" name="Text 20"/>
          <p:cNvSpPr/>
          <p:nvPr/>
        </p:nvSpPr>
        <p:spPr>
          <a:xfrm>
            <a:off x="740664" y="37764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4" name="Text 21"/>
          <p:cNvSpPr/>
          <p:nvPr/>
        </p:nvSpPr>
        <p:spPr>
          <a:xfrm>
            <a:off x="1161288" y="3758184"/>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Daftar Vercel</a:t>
            </a:r>
            <a:endParaRPr lang="en-US" sz="1350" dirty="0"/>
          </a:p>
        </p:txBody>
      </p:sp>
      <p:sp>
        <p:nvSpPr>
          <p:cNvPr id="25" name="Text 22"/>
          <p:cNvSpPr/>
          <p:nvPr/>
        </p:nvSpPr>
        <p:spPr>
          <a:xfrm>
            <a:off x="777240" y="4178808"/>
            <a:ext cx="3166872" cy="95097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Log masuk menggunakan akaun GitHub yang sama. Tiada borang panjang.</a:t>
            </a:r>
            <a:endParaRPr lang="en-US" sz="1100" dirty="0"/>
          </a:p>
        </p:txBody>
      </p:sp>
      <p:sp>
        <p:nvSpPr>
          <p:cNvPr id="26" name="Shape 23"/>
          <p:cNvSpPr/>
          <p:nvPr/>
        </p:nvSpPr>
        <p:spPr>
          <a:xfrm>
            <a:off x="4328160" y="3630168"/>
            <a:ext cx="3532632" cy="1645920"/>
          </a:xfrm>
          <a:prstGeom prst="roundRect">
            <a:avLst>
              <a:gd name="adj" fmla="val 5000"/>
            </a:avLst>
          </a:prstGeom>
          <a:solidFill>
            <a:srgbClr val="F5F8FD"/>
          </a:solidFill>
          <a:ln w="9525">
            <a:solidFill>
              <a:srgbClr val="DCE4F1"/>
            </a:solidFill>
            <a:prstDash val="solid"/>
          </a:ln>
        </p:spPr>
      </p:sp>
      <p:sp>
        <p:nvSpPr>
          <p:cNvPr id="27" name="Shape 24"/>
          <p:cNvSpPr/>
          <p:nvPr/>
        </p:nvSpPr>
        <p:spPr>
          <a:xfrm>
            <a:off x="4474464" y="3776472"/>
            <a:ext cx="329184" cy="329184"/>
          </a:xfrm>
          <a:prstGeom prst="ellipse">
            <a:avLst/>
          </a:prstGeom>
          <a:solidFill>
            <a:srgbClr val="128A50"/>
          </a:solidFill>
          <a:ln/>
        </p:spPr>
      </p:sp>
      <p:sp>
        <p:nvSpPr>
          <p:cNvPr id="28" name="Text 25"/>
          <p:cNvSpPr/>
          <p:nvPr/>
        </p:nvSpPr>
        <p:spPr>
          <a:xfrm>
            <a:off x="4474464" y="37764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9" name="Text 26"/>
          <p:cNvSpPr/>
          <p:nvPr/>
        </p:nvSpPr>
        <p:spPr>
          <a:xfrm>
            <a:off x="4895088" y="3758184"/>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Tekan 'Deploy'</a:t>
            </a:r>
            <a:endParaRPr lang="en-US" sz="1350" dirty="0"/>
          </a:p>
        </p:txBody>
      </p:sp>
      <p:sp>
        <p:nvSpPr>
          <p:cNvPr id="30" name="Text 27"/>
          <p:cNvSpPr/>
          <p:nvPr/>
        </p:nvSpPr>
        <p:spPr>
          <a:xfrm>
            <a:off x="4511040" y="4178808"/>
            <a:ext cx="3166872" cy="95097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Pilih 'repository' tadi dan tekan satu butang. Tunggu seminit.</a:t>
            </a:r>
            <a:endParaRPr lang="en-US" sz="1100" dirty="0"/>
          </a:p>
        </p:txBody>
      </p:sp>
      <p:sp>
        <p:nvSpPr>
          <p:cNvPr id="31" name="Shape 28"/>
          <p:cNvSpPr/>
          <p:nvPr/>
        </p:nvSpPr>
        <p:spPr>
          <a:xfrm>
            <a:off x="8061960" y="3630168"/>
            <a:ext cx="3532632" cy="1645920"/>
          </a:xfrm>
          <a:prstGeom prst="roundRect">
            <a:avLst>
              <a:gd name="adj" fmla="val 5000"/>
            </a:avLst>
          </a:prstGeom>
          <a:solidFill>
            <a:srgbClr val="F5F8FD"/>
          </a:solidFill>
          <a:ln w="9525">
            <a:solidFill>
              <a:srgbClr val="DCE4F1"/>
            </a:solidFill>
            <a:prstDash val="solid"/>
          </a:ln>
        </p:spPr>
      </p:sp>
      <p:sp>
        <p:nvSpPr>
          <p:cNvPr id="32" name="Shape 29"/>
          <p:cNvSpPr/>
          <p:nvPr/>
        </p:nvSpPr>
        <p:spPr>
          <a:xfrm>
            <a:off x="8208264" y="3776472"/>
            <a:ext cx="329184" cy="329184"/>
          </a:xfrm>
          <a:prstGeom prst="ellipse">
            <a:avLst/>
          </a:prstGeom>
          <a:solidFill>
            <a:srgbClr val="128A50"/>
          </a:solidFill>
          <a:ln/>
        </p:spPr>
      </p:sp>
      <p:sp>
        <p:nvSpPr>
          <p:cNvPr id="33" name="Text 30"/>
          <p:cNvSpPr/>
          <p:nvPr/>
        </p:nvSpPr>
        <p:spPr>
          <a:xfrm>
            <a:off x="8208264" y="3776472"/>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4" name="Text 31"/>
          <p:cNvSpPr/>
          <p:nvPr/>
        </p:nvSpPr>
        <p:spPr>
          <a:xfrm>
            <a:off x="8628888" y="3758184"/>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Buka di telefon</a:t>
            </a:r>
            <a:endParaRPr lang="en-US" sz="1350" dirty="0"/>
          </a:p>
        </p:txBody>
      </p:sp>
      <p:sp>
        <p:nvSpPr>
          <p:cNvPr id="35" name="Text 32"/>
          <p:cNvSpPr/>
          <p:nvPr/>
        </p:nvSpPr>
        <p:spPr>
          <a:xfrm>
            <a:off x="8244840" y="4178808"/>
            <a:ext cx="3166872" cy="95097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Salin alamat app, buka di telefon dan pasang ke skrin utama.</a:t>
            </a:r>
            <a:endParaRPr lang="en-US" sz="1100" dirty="0"/>
          </a:p>
        </p:txBody>
      </p:sp>
      <p:sp>
        <p:nvSpPr>
          <p:cNvPr id="36" name="Shape 33"/>
          <p:cNvSpPr/>
          <p:nvPr/>
        </p:nvSpPr>
        <p:spPr>
          <a:xfrm>
            <a:off x="594360" y="5532120"/>
            <a:ext cx="11000232" cy="603504"/>
          </a:xfrm>
          <a:prstGeom prst="roundRect">
            <a:avLst>
              <a:gd name="adj" fmla="val 13636"/>
            </a:avLst>
          </a:prstGeom>
          <a:solidFill>
            <a:srgbClr val="F5F8FD"/>
          </a:solidFill>
          <a:ln w="15875">
            <a:solidFill>
              <a:srgbClr val="0E97A8"/>
            </a:solidFill>
            <a:prstDash val="solid"/>
          </a:ln>
        </p:spPr>
      </p:sp>
      <p:sp>
        <p:nvSpPr>
          <p:cNvPr id="37" name="Text 34"/>
          <p:cNvSpPr/>
          <p:nvPr/>
        </p:nvSpPr>
        <p:spPr>
          <a:xfrm>
            <a:off x="822960" y="5532120"/>
            <a:ext cx="10543032" cy="603504"/>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Nampak banyak? Dalam LMS setiap langkah ada gambar skrin. Purata masa kali pertama: 30 hingga 45 minit sahaja.</a:t>
            </a:r>
            <a:endParaRPr lang="en-US" sz="1250" dirty="0"/>
          </a:p>
        </p:txBody>
      </p:sp>
      <p:pic>
        <p:nvPicPr>
          <p:cNvPr id="39" name="Image 1" descr="img/mascot-nobg.png">    </p:cNvPr>
          <p:cNvPicPr>
            <a:picLocks noChangeAspect="1"/>
          </p:cNvPicPr>
          <p:nvPr/>
        </p:nvPicPr>
        <p:blipFill>
          <a:blip r:embed="rId2"/>
          <a:stretch>
            <a:fillRect/>
          </a:stretch>
        </p:blipFill>
        <p:spPr>
          <a:xfrm>
            <a:off x="11356848" y="5833872"/>
            <a:ext cx="566928" cy="566928"/>
          </a:xfrm>
          <a:prstGeom prst="rect">
            <a:avLst/>
          </a:prstGeom>
        </p:spPr>
      </p:pic>
      <p:sp>
        <p:nvSpPr>
          <p:cNvPr id="40" name="Text 35"/>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41" name="Text 36"/>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Resipi · 13 / 23</a:t>
            </a:r>
            <a:endParaRPr lang="en-US" sz="8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4 · RESIPI PERCUMA</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Sebut Nama Komponen, AI Lebih Faham</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Istilah piawai dunia reka bentuk app (rujukan: component.gallery)</a:t>
            </a:r>
            <a:endParaRPr lang="en-US" sz="1300" dirty="0"/>
          </a:p>
        </p:txBody>
      </p:sp>
      <p:sp>
        <p:nvSpPr>
          <p:cNvPr id="6" name="Shape 3"/>
          <p:cNvSpPr/>
          <p:nvPr/>
        </p:nvSpPr>
        <p:spPr>
          <a:xfrm>
            <a:off x="594360" y="1828800"/>
            <a:ext cx="2670048" cy="914400"/>
          </a:xfrm>
          <a:prstGeom prst="roundRect">
            <a:avLst>
              <a:gd name="adj" fmla="val 9000"/>
            </a:avLst>
          </a:prstGeom>
          <a:solidFill>
            <a:srgbClr val="F5F8FD"/>
          </a:solidFill>
          <a:ln w="9525">
            <a:solidFill>
              <a:srgbClr val="DCE4F1"/>
            </a:solidFill>
            <a:prstDash val="solid"/>
          </a:ln>
        </p:spPr>
      </p:sp>
      <p:sp>
        <p:nvSpPr>
          <p:cNvPr id="7" name="Text 4"/>
          <p:cNvSpPr/>
          <p:nvPr/>
        </p:nvSpPr>
        <p:spPr>
          <a:xfrm>
            <a:off x="758952" y="1938528"/>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'Button'</a:t>
            </a:r>
            <a:endParaRPr lang="en-US" sz="1400" dirty="0"/>
          </a:p>
        </p:txBody>
      </p:sp>
      <p:sp>
        <p:nvSpPr>
          <p:cNvPr id="8" name="Text 5"/>
          <p:cNvSpPr/>
          <p:nvPr/>
        </p:nvSpPr>
        <p:spPr>
          <a:xfrm>
            <a:off x="758952" y="2267712"/>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Butang untuk ditekan</a:t>
            </a:r>
            <a:endParaRPr lang="en-US" sz="1050" dirty="0"/>
          </a:p>
        </p:txBody>
      </p:sp>
      <p:sp>
        <p:nvSpPr>
          <p:cNvPr id="9" name="Shape 6"/>
          <p:cNvSpPr/>
          <p:nvPr/>
        </p:nvSpPr>
        <p:spPr>
          <a:xfrm>
            <a:off x="3429000" y="1828800"/>
            <a:ext cx="2670048" cy="914400"/>
          </a:xfrm>
          <a:prstGeom prst="roundRect">
            <a:avLst>
              <a:gd name="adj" fmla="val 9000"/>
            </a:avLst>
          </a:prstGeom>
          <a:solidFill>
            <a:srgbClr val="F5F8FD"/>
          </a:solidFill>
          <a:ln w="9525">
            <a:solidFill>
              <a:srgbClr val="DCE4F1"/>
            </a:solidFill>
            <a:prstDash val="solid"/>
          </a:ln>
        </p:spPr>
      </p:sp>
      <p:sp>
        <p:nvSpPr>
          <p:cNvPr id="10" name="Text 7"/>
          <p:cNvSpPr/>
          <p:nvPr/>
        </p:nvSpPr>
        <p:spPr>
          <a:xfrm>
            <a:off x="3593592" y="1938528"/>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'Card'</a:t>
            </a:r>
            <a:endParaRPr lang="en-US" sz="1400" dirty="0"/>
          </a:p>
        </p:txBody>
      </p:sp>
      <p:sp>
        <p:nvSpPr>
          <p:cNvPr id="11" name="Text 8"/>
          <p:cNvSpPr/>
          <p:nvPr/>
        </p:nvSpPr>
        <p:spPr>
          <a:xfrm>
            <a:off x="3593592" y="2267712"/>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Kad kecil pemegang maklumat</a:t>
            </a:r>
            <a:endParaRPr lang="en-US" sz="1050" dirty="0"/>
          </a:p>
        </p:txBody>
      </p:sp>
      <p:sp>
        <p:nvSpPr>
          <p:cNvPr id="12" name="Shape 9"/>
          <p:cNvSpPr/>
          <p:nvPr/>
        </p:nvSpPr>
        <p:spPr>
          <a:xfrm>
            <a:off x="6263640" y="1828800"/>
            <a:ext cx="2670048" cy="914400"/>
          </a:xfrm>
          <a:prstGeom prst="roundRect">
            <a:avLst>
              <a:gd name="adj" fmla="val 9000"/>
            </a:avLst>
          </a:prstGeom>
          <a:solidFill>
            <a:srgbClr val="F5F8FD"/>
          </a:solidFill>
          <a:ln w="9525">
            <a:solidFill>
              <a:srgbClr val="DCE4F1"/>
            </a:solidFill>
            <a:prstDash val="solid"/>
          </a:ln>
        </p:spPr>
      </p:sp>
      <p:sp>
        <p:nvSpPr>
          <p:cNvPr id="13" name="Text 10"/>
          <p:cNvSpPr/>
          <p:nvPr/>
        </p:nvSpPr>
        <p:spPr>
          <a:xfrm>
            <a:off x="6428232" y="1938528"/>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'Form'</a:t>
            </a:r>
            <a:endParaRPr lang="en-US" sz="1400" dirty="0"/>
          </a:p>
        </p:txBody>
      </p:sp>
      <p:sp>
        <p:nvSpPr>
          <p:cNvPr id="14" name="Text 11"/>
          <p:cNvSpPr/>
          <p:nvPr/>
        </p:nvSpPr>
        <p:spPr>
          <a:xfrm>
            <a:off x="6428232" y="2267712"/>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Borang untuk diisi</a:t>
            </a:r>
            <a:endParaRPr lang="en-US" sz="1050" dirty="0"/>
          </a:p>
        </p:txBody>
      </p:sp>
      <p:sp>
        <p:nvSpPr>
          <p:cNvPr id="15" name="Shape 12"/>
          <p:cNvSpPr/>
          <p:nvPr/>
        </p:nvSpPr>
        <p:spPr>
          <a:xfrm>
            <a:off x="9098280" y="1828800"/>
            <a:ext cx="2670048" cy="914400"/>
          </a:xfrm>
          <a:prstGeom prst="roundRect">
            <a:avLst>
              <a:gd name="adj" fmla="val 9000"/>
            </a:avLst>
          </a:prstGeom>
          <a:solidFill>
            <a:srgbClr val="F5F8FD"/>
          </a:solidFill>
          <a:ln w="9525">
            <a:solidFill>
              <a:srgbClr val="DCE4F1"/>
            </a:solidFill>
            <a:prstDash val="solid"/>
          </a:ln>
        </p:spPr>
      </p:sp>
      <p:sp>
        <p:nvSpPr>
          <p:cNvPr id="16" name="Text 13"/>
          <p:cNvSpPr/>
          <p:nvPr/>
        </p:nvSpPr>
        <p:spPr>
          <a:xfrm>
            <a:off x="9262872" y="1938528"/>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'Tabs'</a:t>
            </a:r>
            <a:endParaRPr lang="en-US" sz="1400" dirty="0"/>
          </a:p>
        </p:txBody>
      </p:sp>
      <p:sp>
        <p:nvSpPr>
          <p:cNvPr id="17" name="Text 14"/>
          <p:cNvSpPr/>
          <p:nvPr/>
        </p:nvSpPr>
        <p:spPr>
          <a:xfrm>
            <a:off x="9262872" y="2267712"/>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Tab penukar bahagian</a:t>
            </a:r>
            <a:endParaRPr lang="en-US" sz="1050" dirty="0"/>
          </a:p>
        </p:txBody>
      </p:sp>
      <p:sp>
        <p:nvSpPr>
          <p:cNvPr id="18" name="Shape 15"/>
          <p:cNvSpPr/>
          <p:nvPr/>
        </p:nvSpPr>
        <p:spPr>
          <a:xfrm>
            <a:off x="594360" y="2907792"/>
            <a:ext cx="2670048" cy="914400"/>
          </a:xfrm>
          <a:prstGeom prst="roundRect">
            <a:avLst>
              <a:gd name="adj" fmla="val 9000"/>
            </a:avLst>
          </a:prstGeom>
          <a:solidFill>
            <a:srgbClr val="F5F8FD"/>
          </a:solidFill>
          <a:ln w="9525">
            <a:solidFill>
              <a:srgbClr val="DCE4F1"/>
            </a:solidFill>
            <a:prstDash val="solid"/>
          </a:ln>
        </p:spPr>
      </p:sp>
      <p:sp>
        <p:nvSpPr>
          <p:cNvPr id="19" name="Text 16"/>
          <p:cNvSpPr/>
          <p:nvPr/>
        </p:nvSpPr>
        <p:spPr>
          <a:xfrm>
            <a:off x="758952" y="3017520"/>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'Navigation'</a:t>
            </a:r>
            <a:endParaRPr lang="en-US" sz="1400" dirty="0"/>
          </a:p>
        </p:txBody>
      </p:sp>
      <p:sp>
        <p:nvSpPr>
          <p:cNvPr id="20" name="Text 17"/>
          <p:cNvSpPr/>
          <p:nvPr/>
        </p:nvSpPr>
        <p:spPr>
          <a:xfrm>
            <a:off x="758952" y="3346704"/>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Menu pergerakan app</a:t>
            </a:r>
            <a:endParaRPr lang="en-US" sz="1050" dirty="0"/>
          </a:p>
        </p:txBody>
      </p:sp>
      <p:sp>
        <p:nvSpPr>
          <p:cNvPr id="21" name="Shape 18"/>
          <p:cNvSpPr/>
          <p:nvPr/>
        </p:nvSpPr>
        <p:spPr>
          <a:xfrm>
            <a:off x="3429000" y="2907792"/>
            <a:ext cx="2670048" cy="914400"/>
          </a:xfrm>
          <a:prstGeom prst="roundRect">
            <a:avLst>
              <a:gd name="adj" fmla="val 9000"/>
            </a:avLst>
          </a:prstGeom>
          <a:solidFill>
            <a:srgbClr val="F5F8FD"/>
          </a:solidFill>
          <a:ln w="9525">
            <a:solidFill>
              <a:srgbClr val="DCE4F1"/>
            </a:solidFill>
            <a:prstDash val="solid"/>
          </a:ln>
        </p:spPr>
      </p:sp>
      <p:sp>
        <p:nvSpPr>
          <p:cNvPr id="22" name="Text 19"/>
          <p:cNvSpPr/>
          <p:nvPr/>
        </p:nvSpPr>
        <p:spPr>
          <a:xfrm>
            <a:off x="3593592" y="3017520"/>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'Search'</a:t>
            </a:r>
            <a:endParaRPr lang="en-US" sz="1400" dirty="0"/>
          </a:p>
        </p:txBody>
      </p:sp>
      <p:sp>
        <p:nvSpPr>
          <p:cNvPr id="23" name="Text 20"/>
          <p:cNvSpPr/>
          <p:nvPr/>
        </p:nvSpPr>
        <p:spPr>
          <a:xfrm>
            <a:off x="3593592" y="3346704"/>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Kotak carian</a:t>
            </a:r>
            <a:endParaRPr lang="en-US" sz="1050" dirty="0"/>
          </a:p>
        </p:txBody>
      </p:sp>
      <p:sp>
        <p:nvSpPr>
          <p:cNvPr id="24" name="Shape 21"/>
          <p:cNvSpPr/>
          <p:nvPr/>
        </p:nvSpPr>
        <p:spPr>
          <a:xfrm>
            <a:off x="6263640" y="2907792"/>
            <a:ext cx="2670048" cy="914400"/>
          </a:xfrm>
          <a:prstGeom prst="roundRect">
            <a:avLst>
              <a:gd name="adj" fmla="val 9000"/>
            </a:avLst>
          </a:prstGeom>
          <a:solidFill>
            <a:srgbClr val="F5F8FD"/>
          </a:solidFill>
          <a:ln w="9525">
            <a:solidFill>
              <a:srgbClr val="DCE4F1"/>
            </a:solidFill>
            <a:prstDash val="solid"/>
          </a:ln>
        </p:spPr>
      </p:sp>
      <p:sp>
        <p:nvSpPr>
          <p:cNvPr id="25" name="Text 22"/>
          <p:cNvSpPr/>
          <p:nvPr/>
        </p:nvSpPr>
        <p:spPr>
          <a:xfrm>
            <a:off x="6428232" y="3017520"/>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'Toast'</a:t>
            </a:r>
            <a:endParaRPr lang="en-US" sz="1400" dirty="0"/>
          </a:p>
        </p:txBody>
      </p:sp>
      <p:sp>
        <p:nvSpPr>
          <p:cNvPr id="26" name="Text 23"/>
          <p:cNvSpPr/>
          <p:nvPr/>
        </p:nvSpPr>
        <p:spPr>
          <a:xfrm>
            <a:off x="6428232" y="3346704"/>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Notis kecil yang timbul</a:t>
            </a:r>
            <a:endParaRPr lang="en-US" sz="1050" dirty="0"/>
          </a:p>
        </p:txBody>
      </p:sp>
      <p:sp>
        <p:nvSpPr>
          <p:cNvPr id="27" name="Shape 24"/>
          <p:cNvSpPr/>
          <p:nvPr/>
        </p:nvSpPr>
        <p:spPr>
          <a:xfrm>
            <a:off x="9098280" y="2907792"/>
            <a:ext cx="2670048" cy="914400"/>
          </a:xfrm>
          <a:prstGeom prst="roundRect">
            <a:avLst>
              <a:gd name="adj" fmla="val 9000"/>
            </a:avLst>
          </a:prstGeom>
          <a:solidFill>
            <a:srgbClr val="F5F8FD"/>
          </a:solidFill>
          <a:ln w="9525">
            <a:solidFill>
              <a:srgbClr val="DCE4F1"/>
            </a:solidFill>
            <a:prstDash val="solid"/>
          </a:ln>
        </p:spPr>
      </p:sp>
      <p:sp>
        <p:nvSpPr>
          <p:cNvPr id="28" name="Text 25"/>
          <p:cNvSpPr/>
          <p:nvPr/>
        </p:nvSpPr>
        <p:spPr>
          <a:xfrm>
            <a:off x="9262872" y="3017520"/>
            <a:ext cx="2340864" cy="329184"/>
          </a:xfrm>
          <a:prstGeom prst="rect">
            <a:avLst/>
          </a:prstGeom>
          <a:noFill/>
          <a:ln/>
        </p:spPr>
        <p:txBody>
          <a:bodyPr wrap="square" lIns="0" tIns="0" rIns="0" bIns="0" rtlCol="0" anchor="ctr"/>
          <a:lstStyle/>
          <a:p>
            <a:pPr indent="0" marL="0">
              <a:buNone/>
            </a:pPr>
            <a:r>
              <a:rPr lang="en-US" sz="1400" b="1" dirty="0">
                <a:solidFill>
                  <a:srgbClr val="0E6B3E"/>
                </a:solidFill>
                <a:latin typeface="Calibri" pitchFamily="34" charset="0"/>
                <a:ea typeface="Calibri" pitchFamily="34" charset="-122"/>
                <a:cs typeface="Calibri" pitchFamily="34" charset="-120"/>
              </a:rPr>
              <a:t>'Modal'</a:t>
            </a:r>
            <a:endParaRPr lang="en-US" sz="1400" dirty="0"/>
          </a:p>
        </p:txBody>
      </p:sp>
      <p:sp>
        <p:nvSpPr>
          <p:cNvPr id="29" name="Text 26"/>
          <p:cNvSpPr/>
          <p:nvPr/>
        </p:nvSpPr>
        <p:spPr>
          <a:xfrm>
            <a:off x="9262872" y="3346704"/>
            <a:ext cx="2340864" cy="384048"/>
          </a:xfrm>
          <a:prstGeom prst="rect">
            <a:avLst/>
          </a:prstGeom>
          <a:noFill/>
          <a:ln/>
        </p:spPr>
        <p:txBody>
          <a:bodyPr wrap="square" lIns="0" tIns="0" rIns="0" bIns="0" rtlCol="0" anchor="ctr"/>
          <a:lstStyle/>
          <a:p>
            <a:pPr indent="0" marL="0">
              <a:buNone/>
            </a:pPr>
            <a:r>
              <a:rPr lang="en-US" sz="1050" dirty="0">
                <a:solidFill>
                  <a:srgbClr val="5A6A88"/>
                </a:solidFill>
                <a:latin typeface="Calibri" pitchFamily="34" charset="0"/>
                <a:ea typeface="Calibri" pitchFamily="34" charset="-122"/>
                <a:cs typeface="Calibri" pitchFamily="34" charset="-120"/>
              </a:rPr>
              <a:t>Tetingkap pengesahan timbul</a:t>
            </a:r>
            <a:endParaRPr lang="en-US" sz="1050" dirty="0"/>
          </a:p>
        </p:txBody>
      </p:sp>
      <p:sp>
        <p:nvSpPr>
          <p:cNvPr id="30" name="Shape 27"/>
          <p:cNvSpPr/>
          <p:nvPr/>
        </p:nvSpPr>
        <p:spPr>
          <a:xfrm>
            <a:off x="594360" y="4160520"/>
            <a:ext cx="11000232" cy="1417320"/>
          </a:xfrm>
          <a:prstGeom prst="roundRect">
            <a:avLst>
              <a:gd name="adj" fmla="val 6452"/>
            </a:avLst>
          </a:prstGeom>
          <a:solidFill>
            <a:srgbClr val="111A30"/>
          </a:solidFill>
          <a:ln/>
        </p:spPr>
      </p:sp>
      <p:sp>
        <p:nvSpPr>
          <p:cNvPr id="31" name="Text 28"/>
          <p:cNvSpPr/>
          <p:nvPr/>
        </p:nvSpPr>
        <p:spPr>
          <a:xfrm>
            <a:off x="868680" y="4343400"/>
            <a:ext cx="10424160" cy="274320"/>
          </a:xfrm>
          <a:prstGeom prst="rect">
            <a:avLst/>
          </a:prstGeom>
          <a:noFill/>
          <a:ln/>
        </p:spPr>
        <p:txBody>
          <a:bodyPr wrap="square" lIns="0" tIns="0" rIns="0" bIns="0" rtlCol="0" anchor="ctr"/>
          <a:lstStyle/>
          <a:p>
            <a:pPr indent="0" marL="0">
              <a:buNone/>
            </a:pPr>
            <a:r>
              <a:rPr lang="en-US" sz="1050" b="1" spc="150" kern="0" dirty="0">
                <a:solidFill>
                  <a:srgbClr val="3DDC84"/>
                </a:solidFill>
                <a:latin typeface="Calibri" pitchFamily="34" charset="0"/>
                <a:ea typeface="Calibri" pitchFamily="34" charset="-122"/>
                <a:cs typeface="Calibri" pitchFamily="34" charset="-120"/>
              </a:rPr>
              <a:t>CONTOH PROMPT MENGGUNAKAN NAMA KOMPONEN</a:t>
            </a:r>
            <a:endParaRPr lang="en-US" sz="1050" dirty="0"/>
          </a:p>
        </p:txBody>
      </p:sp>
      <p:sp>
        <p:nvSpPr>
          <p:cNvPr id="32" name="Text 29"/>
          <p:cNvSpPr/>
          <p:nvPr/>
        </p:nvSpPr>
        <p:spPr>
          <a:xfrm>
            <a:off x="868680" y="4663440"/>
            <a:ext cx="10424160" cy="777240"/>
          </a:xfrm>
          <a:prstGeom prst="rect">
            <a:avLst/>
          </a:prstGeom>
          <a:noFill/>
          <a:ln/>
        </p:spPr>
        <p:txBody>
          <a:bodyPr wrap="square" lIns="0" tIns="0" rIns="0" bIns="0" rtlCol="0" anchor="ctr"/>
          <a:lstStyle/>
          <a:p>
            <a:pPr indent="0" marL="0">
              <a:buNone/>
            </a:pPr>
            <a:r>
              <a:rPr lang="en-US" sz="1350" i="1" dirty="0">
                <a:solidFill>
                  <a:srgbClr val="EDF2FC"/>
                </a:solidFill>
                <a:latin typeface="Calibri" pitchFamily="34" charset="0"/>
                <a:ea typeface="Calibri" pitchFamily="34" charset="-122"/>
                <a:cs typeface="Calibri" pitchFamily="34" charset="-120"/>
              </a:rPr>
              <a:t>“Paparkan senarai murid dalam bentuk 'card'. Letakkan 'search' di bahagian atas dan satu 'button' berwarna hijau untuk simpan di bahagian bawah.”</a:t>
            </a:r>
            <a:endParaRPr lang="en-US" sz="1350" dirty="0"/>
          </a:p>
        </p:txBody>
      </p:sp>
      <p:pic>
        <p:nvPicPr>
          <p:cNvPr id="34" name="Image 1" descr="img/mascot-nobg.png">    </p:cNvPr>
          <p:cNvPicPr>
            <a:picLocks noChangeAspect="1"/>
          </p:cNvPicPr>
          <p:nvPr/>
        </p:nvPicPr>
        <p:blipFill>
          <a:blip r:embed="rId2"/>
          <a:stretch>
            <a:fillRect/>
          </a:stretch>
        </p:blipFill>
        <p:spPr>
          <a:xfrm>
            <a:off x="11356848" y="5833872"/>
            <a:ext cx="566928" cy="566928"/>
          </a:xfrm>
          <a:prstGeom prst="rect">
            <a:avLst/>
          </a:prstGeom>
        </p:spPr>
      </p:pic>
      <p:sp>
        <p:nvSpPr>
          <p:cNvPr id="35" name="Text 30"/>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6" name="Text 31"/>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Resipi · 14 / 23</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5 · DEMO &amp; HANDS-ON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Resipi Prompt yang Baik</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Empat bahagian mudah. Susun ikut urutan ini setiap kali menulis prompt</a:t>
            </a:r>
            <a:endParaRPr lang="en-US" sz="1300" dirty="0"/>
          </a:p>
        </p:txBody>
      </p:sp>
      <p:sp>
        <p:nvSpPr>
          <p:cNvPr id="6" name="Shape 3"/>
          <p:cNvSpPr/>
          <p:nvPr/>
        </p:nvSpPr>
        <p:spPr>
          <a:xfrm>
            <a:off x="594360" y="1783080"/>
            <a:ext cx="2670048" cy="1965960"/>
          </a:xfrm>
          <a:prstGeom prst="roundRect">
            <a:avLst>
              <a:gd name="adj" fmla="val 4186"/>
            </a:avLst>
          </a:prstGeom>
          <a:solidFill>
            <a:srgbClr val="F5F8FD"/>
          </a:solidFill>
          <a:ln w="9525">
            <a:solidFill>
              <a:srgbClr val="DCE4F1"/>
            </a:solidFill>
            <a:prstDash val="solid"/>
          </a:ln>
        </p:spPr>
      </p:sp>
      <p:sp>
        <p:nvSpPr>
          <p:cNvPr id="7" name="Shape 4"/>
          <p:cNvSpPr/>
          <p:nvPr/>
        </p:nvSpPr>
        <p:spPr>
          <a:xfrm>
            <a:off x="758952" y="1947672"/>
            <a:ext cx="1051560" cy="329184"/>
          </a:xfrm>
          <a:prstGeom prst="roundRect">
            <a:avLst>
              <a:gd name="adj" fmla="val 50000"/>
            </a:avLst>
          </a:prstGeom>
          <a:solidFill>
            <a:srgbClr val="0E97A8"/>
          </a:solidFill>
          <a:ln/>
        </p:spPr>
      </p:sp>
      <p:sp>
        <p:nvSpPr>
          <p:cNvPr id="8" name="Text 5"/>
          <p:cNvSpPr/>
          <p:nvPr/>
        </p:nvSpPr>
        <p:spPr>
          <a:xfrm>
            <a:off x="758952" y="1947672"/>
            <a:ext cx="1051560"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SIAPA</a:t>
            </a:r>
            <a:endParaRPr lang="en-US" sz="1100" dirty="0"/>
          </a:p>
        </p:txBody>
      </p:sp>
      <p:sp>
        <p:nvSpPr>
          <p:cNvPr id="9" name="Text 6"/>
          <p:cNvSpPr/>
          <p:nvPr/>
        </p:nvSpPr>
        <p:spPr>
          <a:xfrm>
            <a:off x="758952" y="2377440"/>
            <a:ext cx="2340864" cy="502920"/>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Siapa pengguna app ini</a:t>
            </a:r>
            <a:endParaRPr lang="en-US" sz="1250" dirty="0"/>
          </a:p>
        </p:txBody>
      </p:sp>
      <p:sp>
        <p:nvSpPr>
          <p:cNvPr id="10" name="Text 7"/>
          <p:cNvSpPr/>
          <p:nvPr/>
        </p:nvSpPr>
        <p:spPr>
          <a:xfrm>
            <a:off x="758952" y="2907792"/>
            <a:ext cx="2340864" cy="777240"/>
          </a:xfrm>
          <a:prstGeom prst="rect">
            <a:avLst/>
          </a:prstGeom>
          <a:noFill/>
          <a:ln/>
        </p:spPr>
        <p:txBody>
          <a:bodyPr wrap="square" lIns="0" tIns="0" rIns="0" bIns="0" rtlCol="0" anchor="t"/>
          <a:lstStyle/>
          <a:p>
            <a:pPr indent="0" marL="0">
              <a:buNone/>
            </a:pPr>
            <a:r>
              <a:rPr lang="en-US" sz="1050" dirty="0">
                <a:solidFill>
                  <a:srgbClr val="5A6A88"/>
                </a:solidFill>
                <a:latin typeface="Calibri" pitchFamily="34" charset="0"/>
                <a:ea typeface="Calibri" pitchFamily="34" charset="-122"/>
                <a:cs typeface="Calibri" pitchFamily="34" charset="-120"/>
              </a:rPr>
              <a:t>Contoh: murid Tingkatan 1 di sekolah menengah Malaysia.</a:t>
            </a:r>
            <a:endParaRPr lang="en-US" sz="1050" dirty="0"/>
          </a:p>
        </p:txBody>
      </p:sp>
      <p:sp>
        <p:nvSpPr>
          <p:cNvPr id="11" name="Shape 8"/>
          <p:cNvSpPr/>
          <p:nvPr/>
        </p:nvSpPr>
        <p:spPr>
          <a:xfrm>
            <a:off x="3429000" y="1783080"/>
            <a:ext cx="2670048" cy="1965960"/>
          </a:xfrm>
          <a:prstGeom prst="roundRect">
            <a:avLst>
              <a:gd name="adj" fmla="val 4186"/>
            </a:avLst>
          </a:prstGeom>
          <a:solidFill>
            <a:srgbClr val="F5F8FD"/>
          </a:solidFill>
          <a:ln w="9525">
            <a:solidFill>
              <a:srgbClr val="DCE4F1"/>
            </a:solidFill>
            <a:prstDash val="solid"/>
          </a:ln>
        </p:spPr>
      </p:sp>
      <p:sp>
        <p:nvSpPr>
          <p:cNvPr id="12" name="Shape 9"/>
          <p:cNvSpPr/>
          <p:nvPr/>
        </p:nvSpPr>
        <p:spPr>
          <a:xfrm>
            <a:off x="3593592" y="1947672"/>
            <a:ext cx="1051560" cy="329184"/>
          </a:xfrm>
          <a:prstGeom prst="roundRect">
            <a:avLst>
              <a:gd name="adj" fmla="val 50000"/>
            </a:avLst>
          </a:prstGeom>
          <a:solidFill>
            <a:srgbClr val="128A50"/>
          </a:solidFill>
          <a:ln/>
        </p:spPr>
      </p:sp>
      <p:sp>
        <p:nvSpPr>
          <p:cNvPr id="13" name="Text 10"/>
          <p:cNvSpPr/>
          <p:nvPr/>
        </p:nvSpPr>
        <p:spPr>
          <a:xfrm>
            <a:off x="3593592" y="1947672"/>
            <a:ext cx="1051560"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APA</a:t>
            </a:r>
            <a:endParaRPr lang="en-US" sz="1100" dirty="0"/>
          </a:p>
        </p:txBody>
      </p:sp>
      <p:sp>
        <p:nvSpPr>
          <p:cNvPr id="14" name="Text 11"/>
          <p:cNvSpPr/>
          <p:nvPr/>
        </p:nvSpPr>
        <p:spPr>
          <a:xfrm>
            <a:off x="3593592" y="2377440"/>
            <a:ext cx="2340864" cy="502920"/>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Apa yang app perlu buat</a:t>
            </a:r>
            <a:endParaRPr lang="en-US" sz="1250" dirty="0"/>
          </a:p>
        </p:txBody>
      </p:sp>
      <p:sp>
        <p:nvSpPr>
          <p:cNvPr id="15" name="Text 12"/>
          <p:cNvSpPr/>
          <p:nvPr/>
        </p:nvSpPr>
        <p:spPr>
          <a:xfrm>
            <a:off x="3593592" y="2907792"/>
            <a:ext cx="2340864" cy="777240"/>
          </a:xfrm>
          <a:prstGeom prst="rect">
            <a:avLst/>
          </a:prstGeom>
          <a:noFill/>
          <a:ln/>
        </p:spPr>
        <p:txBody>
          <a:bodyPr wrap="square" lIns="0" tIns="0" rIns="0" bIns="0" rtlCol="0" anchor="t"/>
          <a:lstStyle/>
          <a:p>
            <a:pPr indent="0" marL="0">
              <a:buNone/>
            </a:pPr>
            <a:r>
              <a:rPr lang="en-US" sz="1050" dirty="0">
                <a:solidFill>
                  <a:srgbClr val="5A6A88"/>
                </a:solidFill>
                <a:latin typeface="Calibri" pitchFamily="34" charset="0"/>
                <a:ea typeface="Calibri" pitchFamily="34" charset="-122"/>
                <a:cs typeface="Calibri" pitchFamily="34" charset="-120"/>
              </a:rPr>
              <a:t>Contoh: kuiz sains 10 soalan dengan skor automatik.</a:t>
            </a:r>
            <a:endParaRPr lang="en-US" sz="1050" dirty="0"/>
          </a:p>
        </p:txBody>
      </p:sp>
      <p:sp>
        <p:nvSpPr>
          <p:cNvPr id="16" name="Shape 13"/>
          <p:cNvSpPr/>
          <p:nvPr/>
        </p:nvSpPr>
        <p:spPr>
          <a:xfrm>
            <a:off x="6263640" y="1783080"/>
            <a:ext cx="2670048" cy="1965960"/>
          </a:xfrm>
          <a:prstGeom prst="roundRect">
            <a:avLst>
              <a:gd name="adj" fmla="val 4186"/>
            </a:avLst>
          </a:prstGeom>
          <a:solidFill>
            <a:srgbClr val="F5F8FD"/>
          </a:solidFill>
          <a:ln w="9525">
            <a:solidFill>
              <a:srgbClr val="DCE4F1"/>
            </a:solidFill>
            <a:prstDash val="solid"/>
          </a:ln>
        </p:spPr>
      </p:sp>
      <p:sp>
        <p:nvSpPr>
          <p:cNvPr id="17" name="Shape 14"/>
          <p:cNvSpPr/>
          <p:nvPr/>
        </p:nvSpPr>
        <p:spPr>
          <a:xfrm>
            <a:off x="6428232" y="1947672"/>
            <a:ext cx="1051560" cy="329184"/>
          </a:xfrm>
          <a:prstGeom prst="roundRect">
            <a:avLst>
              <a:gd name="adj" fmla="val 50000"/>
            </a:avLst>
          </a:prstGeom>
          <a:solidFill>
            <a:srgbClr val="C99A2E"/>
          </a:solidFill>
          <a:ln/>
        </p:spPr>
      </p:sp>
      <p:sp>
        <p:nvSpPr>
          <p:cNvPr id="18" name="Text 15"/>
          <p:cNvSpPr/>
          <p:nvPr/>
        </p:nvSpPr>
        <p:spPr>
          <a:xfrm>
            <a:off x="6428232" y="1947672"/>
            <a:ext cx="1051560"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RUPA</a:t>
            </a:r>
            <a:endParaRPr lang="en-US" sz="1100" dirty="0"/>
          </a:p>
        </p:txBody>
      </p:sp>
      <p:sp>
        <p:nvSpPr>
          <p:cNvPr id="19" name="Text 16"/>
          <p:cNvSpPr/>
          <p:nvPr/>
        </p:nvSpPr>
        <p:spPr>
          <a:xfrm>
            <a:off x="6428232" y="2377440"/>
            <a:ext cx="2340864" cy="502920"/>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Bagaimana rupa paparannya</a:t>
            </a:r>
            <a:endParaRPr lang="en-US" sz="1250" dirty="0"/>
          </a:p>
        </p:txBody>
      </p:sp>
      <p:sp>
        <p:nvSpPr>
          <p:cNvPr id="20" name="Text 17"/>
          <p:cNvSpPr/>
          <p:nvPr/>
        </p:nvSpPr>
        <p:spPr>
          <a:xfrm>
            <a:off x="6428232" y="2907792"/>
            <a:ext cx="2340864" cy="777240"/>
          </a:xfrm>
          <a:prstGeom prst="rect">
            <a:avLst/>
          </a:prstGeom>
          <a:noFill/>
          <a:ln/>
        </p:spPr>
        <p:txBody>
          <a:bodyPr wrap="square" lIns="0" tIns="0" rIns="0" bIns="0" rtlCol="0" anchor="t"/>
          <a:lstStyle/>
          <a:p>
            <a:pPr indent="0" marL="0">
              <a:buNone/>
            </a:pPr>
            <a:r>
              <a:rPr lang="en-US" sz="1050" dirty="0">
                <a:solidFill>
                  <a:srgbClr val="5A6A88"/>
                </a:solidFill>
                <a:latin typeface="Calibri" pitchFamily="34" charset="0"/>
                <a:ea typeface="Calibri" pitchFamily="34" charset="-122"/>
                <a:cs typeface="Calibri" pitchFamily="34" charset="-120"/>
              </a:rPr>
              <a:t>Contoh: satu soalan satu skrin, 4 pilihan jawapan, warna ceria.</a:t>
            </a:r>
            <a:endParaRPr lang="en-US" sz="1050" dirty="0"/>
          </a:p>
        </p:txBody>
      </p:sp>
      <p:sp>
        <p:nvSpPr>
          <p:cNvPr id="21" name="Shape 18"/>
          <p:cNvSpPr/>
          <p:nvPr/>
        </p:nvSpPr>
        <p:spPr>
          <a:xfrm>
            <a:off x="9098280" y="1783080"/>
            <a:ext cx="2670048" cy="1965960"/>
          </a:xfrm>
          <a:prstGeom prst="roundRect">
            <a:avLst>
              <a:gd name="adj" fmla="val 4186"/>
            </a:avLst>
          </a:prstGeom>
          <a:solidFill>
            <a:srgbClr val="F5F8FD"/>
          </a:solidFill>
          <a:ln w="9525">
            <a:solidFill>
              <a:srgbClr val="DCE4F1"/>
            </a:solidFill>
            <a:prstDash val="solid"/>
          </a:ln>
        </p:spPr>
      </p:sp>
      <p:sp>
        <p:nvSpPr>
          <p:cNvPr id="22" name="Shape 19"/>
          <p:cNvSpPr/>
          <p:nvPr/>
        </p:nvSpPr>
        <p:spPr>
          <a:xfrm>
            <a:off x="9262872" y="1947672"/>
            <a:ext cx="1051560" cy="329184"/>
          </a:xfrm>
          <a:prstGeom prst="roundRect">
            <a:avLst>
              <a:gd name="adj" fmla="val 50000"/>
            </a:avLst>
          </a:prstGeom>
          <a:solidFill>
            <a:srgbClr val="5A60E6"/>
          </a:solidFill>
          <a:ln/>
        </p:spPr>
      </p:sp>
      <p:sp>
        <p:nvSpPr>
          <p:cNvPr id="23" name="Text 20"/>
          <p:cNvSpPr/>
          <p:nvPr/>
        </p:nvSpPr>
        <p:spPr>
          <a:xfrm>
            <a:off x="9262872" y="1947672"/>
            <a:ext cx="1051560"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SYARAT</a:t>
            </a:r>
            <a:endParaRPr lang="en-US" sz="1100" dirty="0"/>
          </a:p>
        </p:txBody>
      </p:sp>
      <p:sp>
        <p:nvSpPr>
          <p:cNvPr id="24" name="Text 21"/>
          <p:cNvSpPr/>
          <p:nvPr/>
        </p:nvSpPr>
        <p:spPr>
          <a:xfrm>
            <a:off x="9262872" y="2377440"/>
            <a:ext cx="2340864" cy="502920"/>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Syarat tambahan</a:t>
            </a:r>
            <a:endParaRPr lang="en-US" sz="1250" dirty="0"/>
          </a:p>
        </p:txBody>
      </p:sp>
      <p:sp>
        <p:nvSpPr>
          <p:cNvPr id="25" name="Text 22"/>
          <p:cNvSpPr/>
          <p:nvPr/>
        </p:nvSpPr>
        <p:spPr>
          <a:xfrm>
            <a:off x="9262872" y="2907792"/>
            <a:ext cx="2340864" cy="777240"/>
          </a:xfrm>
          <a:prstGeom prst="rect">
            <a:avLst/>
          </a:prstGeom>
          <a:noFill/>
          <a:ln/>
        </p:spPr>
        <p:txBody>
          <a:bodyPr wrap="square" lIns="0" tIns="0" rIns="0" bIns="0" rtlCol="0" anchor="t"/>
          <a:lstStyle/>
          <a:p>
            <a:pPr indent="0" marL="0">
              <a:buNone/>
            </a:pPr>
            <a:r>
              <a:rPr lang="en-US" sz="1050" dirty="0">
                <a:solidFill>
                  <a:srgbClr val="5A6A88"/>
                </a:solidFill>
                <a:latin typeface="Calibri" pitchFamily="34" charset="0"/>
                <a:ea typeface="Calibri" pitchFamily="34" charset="-122"/>
                <a:cs typeface="Calibri" pitchFamily="34" charset="-120"/>
              </a:rPr>
              <a:t>Contoh: Bahasa Melayu, tulisan besar, ada 'button' ulang kuiz.</a:t>
            </a:r>
            <a:endParaRPr lang="en-US" sz="1050" dirty="0"/>
          </a:p>
        </p:txBody>
      </p:sp>
      <p:sp>
        <p:nvSpPr>
          <p:cNvPr id="26" name="Shape 23"/>
          <p:cNvSpPr/>
          <p:nvPr/>
        </p:nvSpPr>
        <p:spPr>
          <a:xfrm>
            <a:off x="594360" y="4023360"/>
            <a:ext cx="11000232" cy="1691640"/>
          </a:xfrm>
          <a:prstGeom prst="roundRect">
            <a:avLst>
              <a:gd name="adj" fmla="val 5405"/>
            </a:avLst>
          </a:prstGeom>
          <a:solidFill>
            <a:srgbClr val="111A30"/>
          </a:solidFill>
          <a:ln/>
        </p:spPr>
      </p:sp>
      <p:sp>
        <p:nvSpPr>
          <p:cNvPr id="27" name="Text 24"/>
          <p:cNvSpPr/>
          <p:nvPr/>
        </p:nvSpPr>
        <p:spPr>
          <a:xfrm>
            <a:off x="868680" y="4187952"/>
            <a:ext cx="10424160" cy="274320"/>
          </a:xfrm>
          <a:prstGeom prst="rect">
            <a:avLst/>
          </a:prstGeom>
          <a:noFill/>
          <a:ln/>
        </p:spPr>
        <p:txBody>
          <a:bodyPr wrap="square" lIns="0" tIns="0" rIns="0" bIns="0" rtlCol="0" anchor="ctr"/>
          <a:lstStyle/>
          <a:p>
            <a:pPr indent="0" marL="0">
              <a:buNone/>
            </a:pPr>
            <a:r>
              <a:rPr lang="en-US" sz="1050" b="1" spc="150" kern="0" dirty="0">
                <a:solidFill>
                  <a:srgbClr val="3DDC84"/>
                </a:solidFill>
                <a:latin typeface="Calibri" pitchFamily="34" charset="0"/>
                <a:ea typeface="Calibri" pitchFamily="34" charset="-122"/>
                <a:cs typeface="Calibri" pitchFamily="34" charset="-120"/>
              </a:rPr>
              <a:t>PROMPT PENUH · SEDIA UNTUK DISALIN DALAM LMS</a:t>
            </a:r>
            <a:endParaRPr lang="en-US" sz="1050" dirty="0"/>
          </a:p>
        </p:txBody>
      </p:sp>
      <p:sp>
        <p:nvSpPr>
          <p:cNvPr id="28" name="Text 25"/>
          <p:cNvSpPr/>
          <p:nvPr/>
        </p:nvSpPr>
        <p:spPr>
          <a:xfrm>
            <a:off x="868680" y="4480560"/>
            <a:ext cx="10424160" cy="1143000"/>
          </a:xfrm>
          <a:prstGeom prst="rect">
            <a:avLst/>
          </a:prstGeom>
          <a:noFill/>
          <a:ln/>
        </p:spPr>
        <p:txBody>
          <a:bodyPr wrap="square" lIns="0" tIns="0" rIns="0" bIns="0" rtlCol="0" anchor="t"/>
          <a:lstStyle/>
          <a:p>
            <a:pPr indent="0" marL="0">
              <a:buNone/>
            </a:pPr>
            <a:r>
              <a:rPr lang="en-US" sz="1150" i="1" dirty="0">
                <a:solidFill>
                  <a:srgbClr val="EDF2FC"/>
                </a:solidFill>
                <a:latin typeface="Calibri" pitchFamily="34" charset="0"/>
                <a:ea typeface="Calibri" pitchFamily="34" charset="-122"/>
                <a:cs typeface="Calibri" pitchFamily="34" charset="-120"/>
              </a:rPr>
              <a:t>“Bina aplikasi web kuiz sains untuk murid Tingkatan 1 di Malaysia. 10 soalan objektif topik sel dan hidupan, satu soalan dipaparkan pada satu masa dengan 4 pilihan jawapan. Selepas jawab, terus tunjukkan betul atau salah. Di akhir kuiz paparkan skor dalam 'card' dengan 'button' untuk cuba semula. Gunakan Bahasa Melayu sepenuhnya dengan warna ceria dan tulisan yang besar.”</a:t>
            </a:r>
            <a:endParaRPr lang="en-US" sz="1150" dirty="0"/>
          </a:p>
        </p:txBody>
      </p:sp>
      <p:sp>
        <p:nvSpPr>
          <p:cNvPr id="30" name="Text 26"/>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1" name="Text 27"/>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Demo · 15 / 23</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11A30"/>
        </a:solidFill>
      </p:bgPr>
    </p:bg>
    <p:spTree>
      <p:nvGrpSpPr>
        <p:cNvPr id="1" name=""/>
        <p:cNvGrpSpPr/>
        <p:nvPr/>
      </p:nvGrpSpPr>
      <p:grpSpPr>
        <a:xfrm>
          <a:off x="0" y="0"/>
          <a:ext cx="0" cy="0"/>
          <a:chOff x="0" y="0"/>
          <a:chExt cx="0" cy="0"/>
        </a:xfrm>
      </p:grpSpPr>
      <p:pic>
        <p:nvPicPr>
          <p:cNvPr id="2" name="Image 0" descr="img/div-demo.jpg">    </p:cNvPr>
          <p:cNvPicPr>
            <a:picLocks noChangeAspect="1"/>
          </p:cNvPicPr>
          <p:nvPr/>
        </p:nvPicPr>
        <p:blipFill>
          <a:blip r:embed="rId1"/>
          <a:srcRect l="0" r="0" t="0" b="0"/>
          <a:stretch/>
        </p:blipFill>
        <p:spPr>
          <a:xfrm>
            <a:off x="8485632" y="0"/>
            <a:ext cx="3703320" cy="6355080"/>
          </a:xfrm>
          <a:prstGeom prst="rect">
            <a:avLst/>
          </a:prstGeom>
        </p:spPr>
      </p:pic>
      <p:sp>
        <p:nvSpPr>
          <p:cNvPr id="3" name="Text 0"/>
          <p:cNvSpPr/>
          <p:nvPr/>
        </p:nvSpPr>
        <p:spPr>
          <a:xfrm>
            <a:off x="594360" y="685800"/>
            <a:ext cx="7589520" cy="320040"/>
          </a:xfrm>
          <a:prstGeom prst="rect">
            <a:avLst/>
          </a:prstGeom>
          <a:noFill/>
          <a:ln/>
        </p:spPr>
        <p:txBody>
          <a:bodyPr wrap="square" lIns="0" tIns="0" rIns="0" bIns="0" rtlCol="0" anchor="ctr"/>
          <a:lstStyle/>
          <a:p>
            <a:pPr indent="0" marL="0">
              <a:buNone/>
            </a:pPr>
            <a:r>
              <a:rPr lang="en-US" sz="1300" b="1" spc="250" kern="0" dirty="0">
                <a:solidFill>
                  <a:srgbClr val="3DDC84"/>
                </a:solidFill>
                <a:latin typeface="Calibri" pitchFamily="34" charset="0"/>
                <a:ea typeface="Calibri" pitchFamily="34" charset="-122"/>
                <a:cs typeface="Calibri" pitchFamily="34" charset="-120"/>
              </a:rPr>
              <a:t>BAHAGIAN 5 · DEMO LANGSUNG</a:t>
            </a:r>
            <a:endParaRPr lang="en-US" sz="1300" dirty="0"/>
          </a:p>
        </p:txBody>
      </p:sp>
      <p:sp>
        <p:nvSpPr>
          <p:cNvPr id="4" name="Text 1"/>
          <p:cNvSpPr/>
          <p:nvPr/>
        </p:nvSpPr>
        <p:spPr>
          <a:xfrm>
            <a:off x="594360" y="1051560"/>
            <a:ext cx="7680960" cy="1371600"/>
          </a:xfrm>
          <a:prstGeom prst="rect">
            <a:avLst/>
          </a:prstGeom>
          <a:noFill/>
          <a:ln/>
        </p:spPr>
        <p:txBody>
          <a:bodyPr wrap="square" lIns="0" tIns="0" rIns="0" bIns="0" rtlCol="0" anchor="ctr"/>
          <a:lstStyle/>
          <a:p>
            <a:pPr indent="0" marL="0">
              <a:buNone/>
            </a:pPr>
            <a:r>
              <a:rPr lang="en-US" sz="4000" b="1" dirty="0">
                <a:solidFill>
                  <a:srgbClr val="EDF2FC"/>
                </a:solidFill>
                <a:latin typeface="Cambria" pitchFamily="34" charset="0"/>
                <a:ea typeface="Cambria" pitchFamily="34" charset="-122"/>
                <a:cs typeface="Cambria" pitchFamily="34" charset="-120"/>
              </a:rPr>
              <a:t>Saksikan: Satu Prompt</a:t>
            </a:r>
            <a:endParaRPr lang="en-US" sz="4000" dirty="0"/>
          </a:p>
          <a:p>
            <a:pPr indent="0" marL="0">
              <a:buNone/>
            </a:pPr>
            <a:r>
              <a:rPr lang="en-US" sz="4000" b="1" dirty="0">
                <a:solidFill>
                  <a:srgbClr val="EDF2FC"/>
                </a:solidFill>
                <a:latin typeface="Cambria" pitchFamily="34" charset="0"/>
                <a:ea typeface="Cambria" pitchFamily="34" charset="-122"/>
                <a:cs typeface="Cambria" pitchFamily="34" charset="-120"/>
              </a:rPr>
              <a:t>Menjadi Satu App</a:t>
            </a:r>
            <a:endParaRPr lang="en-US" sz="4000" dirty="0"/>
          </a:p>
        </p:txBody>
      </p:sp>
      <p:sp>
        <p:nvSpPr>
          <p:cNvPr id="5" name="Text 2"/>
          <p:cNvSpPr/>
          <p:nvPr/>
        </p:nvSpPr>
        <p:spPr>
          <a:xfrm>
            <a:off x="594360" y="2395728"/>
            <a:ext cx="7589520" cy="548640"/>
          </a:xfrm>
          <a:prstGeom prst="rect">
            <a:avLst/>
          </a:prstGeom>
          <a:noFill/>
          <a:ln/>
        </p:spPr>
        <p:txBody>
          <a:bodyPr wrap="square" lIns="0" tIns="0" rIns="0" bIns="0" rtlCol="0" anchor="ctr"/>
          <a:lstStyle/>
          <a:p>
            <a:pPr indent="0" marL="0">
              <a:buNone/>
            </a:pPr>
            <a:r>
              <a:rPr lang="en-US" sz="1400" dirty="0">
                <a:solidFill>
                  <a:srgbClr val="9BA9C8"/>
                </a:solidFill>
                <a:latin typeface="Calibri" pitchFamily="34" charset="0"/>
                <a:ea typeface="Calibri" pitchFamily="34" charset="-122"/>
                <a:cs typeface="Calibri" pitchFamily="34" charset="-120"/>
              </a:rPr>
              <a:t>Perhatikan skrin. Saya akan bina app di hadapan anda sekarang.</a:t>
            </a:r>
            <a:endParaRPr lang="en-US" sz="1400" dirty="0"/>
          </a:p>
        </p:txBody>
      </p:sp>
      <p:sp>
        <p:nvSpPr>
          <p:cNvPr id="6" name="Text 3"/>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7" name="Text 4"/>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8294B5"/>
                </a:solidFill>
                <a:latin typeface="Calibri" pitchFamily="34" charset="0"/>
                <a:ea typeface="Calibri" pitchFamily="34" charset="-122"/>
                <a:cs typeface="Calibri" pitchFamily="34" charset="-120"/>
              </a:rPr>
              <a:t>Demo · 16 / 23</a:t>
            </a:r>
            <a:endParaRPr lang="en-US" sz="850" dirty="0"/>
          </a:p>
        </p:txBody>
      </p:sp>
      <p:sp>
        <p:nvSpPr>
          <p:cNvPr id="8" name="Shape 5"/>
          <p:cNvSpPr/>
          <p:nvPr/>
        </p:nvSpPr>
        <p:spPr>
          <a:xfrm>
            <a:off x="594360" y="3236976"/>
            <a:ext cx="384048" cy="384048"/>
          </a:xfrm>
          <a:prstGeom prst="ellipse">
            <a:avLst/>
          </a:prstGeom>
          <a:solidFill>
            <a:srgbClr val="3DDC84"/>
          </a:solidFill>
          <a:ln/>
        </p:spPr>
      </p:sp>
      <p:sp>
        <p:nvSpPr>
          <p:cNvPr id="9" name="Text 6"/>
          <p:cNvSpPr/>
          <p:nvPr/>
        </p:nvSpPr>
        <p:spPr>
          <a:xfrm>
            <a:off x="594360" y="3236976"/>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1</a:t>
            </a:r>
            <a:endParaRPr lang="en-US" sz="1400" dirty="0"/>
          </a:p>
        </p:txBody>
      </p:sp>
      <p:sp>
        <p:nvSpPr>
          <p:cNvPr id="10" name="Text 7"/>
          <p:cNvSpPr/>
          <p:nvPr/>
        </p:nvSpPr>
        <p:spPr>
          <a:xfrm>
            <a:off x="1143000" y="3200400"/>
            <a:ext cx="7040880" cy="502920"/>
          </a:xfrm>
          <a:prstGeom prst="rect">
            <a:avLst/>
          </a:prstGeom>
          <a:noFill/>
          <a:ln/>
        </p:spPr>
        <p:txBody>
          <a:bodyPr wrap="square" lIns="0" tIns="0" rIns="0" bIns="0" rtlCol="0" anchor="ctr"/>
          <a:lstStyle/>
          <a:p>
            <a:pPr indent="0" marL="0">
              <a:buNone/>
            </a:pPr>
            <a:r>
              <a:rPr lang="en-US" sz="1400" dirty="0">
                <a:solidFill>
                  <a:srgbClr val="EDF2FC"/>
                </a:solidFill>
                <a:latin typeface="Calibri" pitchFamily="34" charset="0"/>
                <a:ea typeface="Calibri" pitchFamily="34" charset="-122"/>
                <a:cs typeface="Calibri" pitchFamily="34" charset="-120"/>
              </a:rPr>
              <a:t>Tampal prompt kuiz tadi ke dalam claude.ai</a:t>
            </a:r>
            <a:endParaRPr lang="en-US" sz="1400" dirty="0"/>
          </a:p>
        </p:txBody>
      </p:sp>
      <p:sp>
        <p:nvSpPr>
          <p:cNvPr id="11" name="Shape 8"/>
          <p:cNvSpPr/>
          <p:nvPr/>
        </p:nvSpPr>
        <p:spPr>
          <a:xfrm>
            <a:off x="594360" y="3858768"/>
            <a:ext cx="384048" cy="384048"/>
          </a:xfrm>
          <a:prstGeom prst="ellipse">
            <a:avLst/>
          </a:prstGeom>
          <a:solidFill>
            <a:srgbClr val="3DDC84"/>
          </a:solidFill>
          <a:ln/>
        </p:spPr>
      </p:sp>
      <p:sp>
        <p:nvSpPr>
          <p:cNvPr id="12" name="Text 9"/>
          <p:cNvSpPr/>
          <p:nvPr/>
        </p:nvSpPr>
        <p:spPr>
          <a:xfrm>
            <a:off x="594360" y="3858768"/>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2</a:t>
            </a:r>
            <a:endParaRPr lang="en-US" sz="1400" dirty="0"/>
          </a:p>
        </p:txBody>
      </p:sp>
      <p:sp>
        <p:nvSpPr>
          <p:cNvPr id="13" name="Text 10"/>
          <p:cNvSpPr/>
          <p:nvPr/>
        </p:nvSpPr>
        <p:spPr>
          <a:xfrm>
            <a:off x="1143000" y="3822192"/>
            <a:ext cx="7040880" cy="502920"/>
          </a:xfrm>
          <a:prstGeom prst="rect">
            <a:avLst/>
          </a:prstGeom>
          <a:noFill/>
          <a:ln/>
        </p:spPr>
        <p:txBody>
          <a:bodyPr wrap="square" lIns="0" tIns="0" rIns="0" bIns="0" rtlCol="0" anchor="ctr"/>
          <a:lstStyle/>
          <a:p>
            <a:pPr indent="0" marL="0">
              <a:buNone/>
            </a:pPr>
            <a:r>
              <a:rPr lang="en-US" sz="1400" dirty="0">
                <a:solidFill>
                  <a:srgbClr val="EDF2FC"/>
                </a:solidFill>
                <a:latin typeface="Calibri" pitchFamily="34" charset="0"/>
                <a:ea typeface="Calibri" pitchFamily="34" charset="-122"/>
                <a:cs typeface="Calibri" pitchFamily="34" charset="-120"/>
              </a:rPr>
              <a:t>AI membina app di hadapan mata, dalam 1 hingga 2 minit</a:t>
            </a:r>
            <a:endParaRPr lang="en-US" sz="1400" dirty="0"/>
          </a:p>
        </p:txBody>
      </p:sp>
      <p:sp>
        <p:nvSpPr>
          <p:cNvPr id="14" name="Shape 11"/>
          <p:cNvSpPr/>
          <p:nvPr/>
        </p:nvSpPr>
        <p:spPr>
          <a:xfrm>
            <a:off x="594360" y="4480560"/>
            <a:ext cx="384048" cy="384048"/>
          </a:xfrm>
          <a:prstGeom prst="ellipse">
            <a:avLst/>
          </a:prstGeom>
          <a:solidFill>
            <a:srgbClr val="3DDC84"/>
          </a:solidFill>
          <a:ln/>
        </p:spPr>
      </p:sp>
      <p:sp>
        <p:nvSpPr>
          <p:cNvPr id="15" name="Text 12"/>
          <p:cNvSpPr/>
          <p:nvPr/>
        </p:nvSpPr>
        <p:spPr>
          <a:xfrm>
            <a:off x="594360" y="4480560"/>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3</a:t>
            </a:r>
            <a:endParaRPr lang="en-US" sz="1400" dirty="0"/>
          </a:p>
        </p:txBody>
      </p:sp>
      <p:sp>
        <p:nvSpPr>
          <p:cNvPr id="16" name="Text 13"/>
          <p:cNvSpPr/>
          <p:nvPr/>
        </p:nvSpPr>
        <p:spPr>
          <a:xfrm>
            <a:off x="1143000" y="4443984"/>
            <a:ext cx="7040880" cy="502920"/>
          </a:xfrm>
          <a:prstGeom prst="rect">
            <a:avLst/>
          </a:prstGeom>
          <a:noFill/>
          <a:ln/>
        </p:spPr>
        <p:txBody>
          <a:bodyPr wrap="square" lIns="0" tIns="0" rIns="0" bIns="0" rtlCol="0" anchor="ctr"/>
          <a:lstStyle/>
          <a:p>
            <a:pPr indent="0" marL="0">
              <a:buNone/>
            </a:pPr>
            <a:r>
              <a:rPr lang="en-US" sz="1400" dirty="0">
                <a:solidFill>
                  <a:srgbClr val="EDF2FC"/>
                </a:solidFill>
                <a:latin typeface="Calibri" pitchFamily="34" charset="0"/>
                <a:ea typeface="Calibri" pitchFamily="34" charset="-122"/>
                <a:cs typeface="Calibri" pitchFamily="34" charset="-120"/>
              </a:rPr>
              <a:t>Kongsi pautan app dan buka di telefon Android</a:t>
            </a:r>
            <a:endParaRPr lang="en-US" sz="1400" dirty="0"/>
          </a:p>
        </p:txBody>
      </p:sp>
      <p:sp>
        <p:nvSpPr>
          <p:cNvPr id="17" name="Shape 14"/>
          <p:cNvSpPr/>
          <p:nvPr/>
        </p:nvSpPr>
        <p:spPr>
          <a:xfrm>
            <a:off x="594360" y="5102352"/>
            <a:ext cx="384048" cy="384048"/>
          </a:xfrm>
          <a:prstGeom prst="ellipse">
            <a:avLst/>
          </a:prstGeom>
          <a:solidFill>
            <a:srgbClr val="3DDC84"/>
          </a:solidFill>
          <a:ln/>
        </p:spPr>
      </p:sp>
      <p:sp>
        <p:nvSpPr>
          <p:cNvPr id="18" name="Text 15"/>
          <p:cNvSpPr/>
          <p:nvPr/>
        </p:nvSpPr>
        <p:spPr>
          <a:xfrm>
            <a:off x="594360" y="5102352"/>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4</a:t>
            </a:r>
            <a:endParaRPr lang="en-US" sz="1400" dirty="0"/>
          </a:p>
        </p:txBody>
      </p:sp>
      <p:sp>
        <p:nvSpPr>
          <p:cNvPr id="19" name="Text 16"/>
          <p:cNvSpPr/>
          <p:nvPr/>
        </p:nvSpPr>
        <p:spPr>
          <a:xfrm>
            <a:off x="1143000" y="5065776"/>
            <a:ext cx="7040880" cy="502920"/>
          </a:xfrm>
          <a:prstGeom prst="rect">
            <a:avLst/>
          </a:prstGeom>
          <a:noFill/>
          <a:ln/>
        </p:spPr>
        <p:txBody>
          <a:bodyPr wrap="square" lIns="0" tIns="0" rIns="0" bIns="0" rtlCol="0" anchor="ctr"/>
          <a:lstStyle/>
          <a:p>
            <a:pPr indent="0" marL="0">
              <a:buNone/>
            </a:pPr>
            <a:r>
              <a:rPr lang="en-US" sz="1400" dirty="0">
                <a:solidFill>
                  <a:srgbClr val="EDF2FC"/>
                </a:solidFill>
                <a:latin typeface="Calibri" pitchFamily="34" charset="0"/>
                <a:ea typeface="Calibri" pitchFamily="34" charset="-122"/>
                <a:cs typeface="Calibri" pitchFamily="34" charset="-120"/>
              </a:rPr>
              <a:t>Pasang ke skrin utama. Siap, app sudah jadi</a:t>
            </a:r>
            <a:endParaRPr lang="en-US" sz="1400" dirty="0"/>
          </a:p>
        </p:txBody>
      </p:sp>
      <p:sp>
        <p:nvSpPr>
          <p:cNvPr id="20" name="Text 17"/>
          <p:cNvSpPr/>
          <p:nvPr/>
        </p:nvSpPr>
        <p:spPr>
          <a:xfrm>
            <a:off x="594360" y="5806440"/>
            <a:ext cx="7498080" cy="320040"/>
          </a:xfrm>
          <a:prstGeom prst="rect">
            <a:avLst/>
          </a:prstGeom>
          <a:noFill/>
          <a:ln/>
        </p:spPr>
        <p:txBody>
          <a:bodyPr wrap="square" lIns="0" tIns="0" rIns="0" bIns="0" rtlCol="0" anchor="ctr"/>
          <a:lstStyle/>
          <a:p>
            <a:pPr indent="0" marL="0">
              <a:buNone/>
            </a:pPr>
            <a:r>
              <a:rPr lang="en-US" sz="1150" i="1" dirty="0">
                <a:solidFill>
                  <a:srgbClr val="9BA9C8"/>
                </a:solidFill>
                <a:latin typeface="Calibri" pitchFamily="34" charset="0"/>
                <a:ea typeface="Calibri" pitchFamily="34" charset="-122"/>
                <a:cs typeface="Calibri" pitchFamily="34" charset="-120"/>
              </a:rPr>
              <a:t>Pelan B: jika internet perlahan, rakaman demo tersedia dalam LMS.</a:t>
            </a:r>
            <a:endParaRPr lang="en-US" sz="11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5 · HANDS-ON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Giliran Anda Pula</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Semua bahan dan langkah tersedia dalam LMS bengkel kita</a:t>
            </a:r>
            <a:endParaRPr lang="en-US" sz="1300" dirty="0"/>
          </a:p>
        </p:txBody>
      </p:sp>
      <p:sp>
        <p:nvSpPr>
          <p:cNvPr id="6" name="Shape 3"/>
          <p:cNvSpPr/>
          <p:nvPr/>
        </p:nvSpPr>
        <p:spPr>
          <a:xfrm>
            <a:off x="2194560" y="1874520"/>
            <a:ext cx="7772400" cy="1371600"/>
          </a:xfrm>
          <a:prstGeom prst="roundRect">
            <a:avLst>
              <a:gd name="adj" fmla="val 9333"/>
            </a:avLst>
          </a:prstGeom>
          <a:solidFill>
            <a:srgbClr val="111A30"/>
          </a:solidFill>
          <a:ln/>
        </p:spPr>
      </p:sp>
      <p:sp>
        <p:nvSpPr>
          <p:cNvPr id="7" name="Text 4"/>
          <p:cNvSpPr/>
          <p:nvPr/>
        </p:nvSpPr>
        <p:spPr>
          <a:xfrm>
            <a:off x="2194560" y="1874520"/>
            <a:ext cx="7772400" cy="1371600"/>
          </a:xfrm>
          <a:prstGeom prst="rect">
            <a:avLst/>
          </a:prstGeom>
          <a:noFill/>
          <a:ln/>
        </p:spPr>
        <p:txBody>
          <a:bodyPr wrap="square" lIns="0" tIns="0" rIns="0" bIns="0" rtlCol="0" anchor="ctr"/>
          <a:lstStyle/>
          <a:p>
            <a:pPr algn="ctr" indent="0" marL="0">
              <a:buNone/>
            </a:pPr>
            <a:r>
              <a:rPr lang="en-US" sz="4400" b="1" dirty="0">
                <a:solidFill>
                  <a:srgbClr val="3DDC84"/>
                </a:solidFill>
                <a:latin typeface="Cambria" pitchFamily="34" charset="0"/>
                <a:ea typeface="Cambria" pitchFamily="34" charset="-122"/>
                <a:cs typeface="Cambria" pitchFamily="34" charset="-120"/>
              </a:rPr>
              <a:t>android.tsapps.my</a:t>
            </a:r>
            <a:endParaRPr lang="en-US" sz="4400" dirty="0"/>
          </a:p>
        </p:txBody>
      </p:sp>
      <p:sp>
        <p:nvSpPr>
          <p:cNvPr id="8" name="Shape 5"/>
          <p:cNvSpPr/>
          <p:nvPr/>
        </p:nvSpPr>
        <p:spPr>
          <a:xfrm>
            <a:off x="594360" y="3611880"/>
            <a:ext cx="3532632" cy="1325880"/>
          </a:xfrm>
          <a:prstGeom prst="roundRect">
            <a:avLst>
              <a:gd name="adj" fmla="val 6207"/>
            </a:avLst>
          </a:prstGeom>
          <a:solidFill>
            <a:srgbClr val="F5F8FD"/>
          </a:solidFill>
          <a:ln w="9525">
            <a:solidFill>
              <a:srgbClr val="DCE4F1"/>
            </a:solidFill>
            <a:prstDash val="solid"/>
          </a:ln>
        </p:spPr>
      </p:sp>
      <p:sp>
        <p:nvSpPr>
          <p:cNvPr id="9" name="Shape 6"/>
          <p:cNvSpPr/>
          <p:nvPr/>
        </p:nvSpPr>
        <p:spPr>
          <a:xfrm>
            <a:off x="740664" y="3758184"/>
            <a:ext cx="329184" cy="329184"/>
          </a:xfrm>
          <a:prstGeom prst="ellipse">
            <a:avLst/>
          </a:prstGeom>
          <a:solidFill>
            <a:srgbClr val="128A50"/>
          </a:solidFill>
          <a:ln/>
        </p:spPr>
      </p:sp>
      <p:sp>
        <p:nvSpPr>
          <p:cNvPr id="10" name="Text 7"/>
          <p:cNvSpPr/>
          <p:nvPr/>
        </p:nvSpPr>
        <p:spPr>
          <a:xfrm>
            <a:off x="740664" y="375818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1" name="Text 8"/>
          <p:cNvSpPr/>
          <p:nvPr/>
        </p:nvSpPr>
        <p:spPr>
          <a:xfrm>
            <a:off x="1161288" y="3739896"/>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Buka alamat</a:t>
            </a:r>
            <a:endParaRPr lang="en-US" sz="1350" dirty="0"/>
          </a:p>
        </p:txBody>
      </p:sp>
      <p:sp>
        <p:nvSpPr>
          <p:cNvPr id="12" name="Text 9"/>
          <p:cNvSpPr/>
          <p:nvPr/>
        </p:nvSpPr>
        <p:spPr>
          <a:xfrm>
            <a:off x="777240" y="4160520"/>
            <a:ext cx="3166872" cy="63093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Taip android.tsapps.my dalam pelayar laptop anda.</a:t>
            </a:r>
            <a:endParaRPr lang="en-US" sz="1100" dirty="0"/>
          </a:p>
        </p:txBody>
      </p:sp>
      <p:sp>
        <p:nvSpPr>
          <p:cNvPr id="13" name="Shape 10"/>
          <p:cNvSpPr/>
          <p:nvPr/>
        </p:nvSpPr>
        <p:spPr>
          <a:xfrm>
            <a:off x="4328160" y="3611880"/>
            <a:ext cx="3532632" cy="1325880"/>
          </a:xfrm>
          <a:prstGeom prst="roundRect">
            <a:avLst>
              <a:gd name="adj" fmla="val 6207"/>
            </a:avLst>
          </a:prstGeom>
          <a:solidFill>
            <a:srgbClr val="F5F8FD"/>
          </a:solidFill>
          <a:ln w="9525">
            <a:solidFill>
              <a:srgbClr val="DCE4F1"/>
            </a:solidFill>
            <a:prstDash val="solid"/>
          </a:ln>
        </p:spPr>
      </p:sp>
      <p:sp>
        <p:nvSpPr>
          <p:cNvPr id="14" name="Shape 11"/>
          <p:cNvSpPr/>
          <p:nvPr/>
        </p:nvSpPr>
        <p:spPr>
          <a:xfrm>
            <a:off x="4474464" y="3758184"/>
            <a:ext cx="329184" cy="329184"/>
          </a:xfrm>
          <a:prstGeom prst="ellipse">
            <a:avLst/>
          </a:prstGeom>
          <a:solidFill>
            <a:srgbClr val="128A50"/>
          </a:solidFill>
          <a:ln/>
        </p:spPr>
      </p:sp>
      <p:sp>
        <p:nvSpPr>
          <p:cNvPr id="15" name="Text 12"/>
          <p:cNvSpPr/>
          <p:nvPr/>
        </p:nvSpPr>
        <p:spPr>
          <a:xfrm>
            <a:off x="4474464" y="375818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6" name="Text 13"/>
          <p:cNvSpPr/>
          <p:nvPr/>
        </p:nvSpPr>
        <p:spPr>
          <a:xfrm>
            <a:off x="4895088" y="3739896"/>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Pilih Aktiviti 1</a:t>
            </a:r>
            <a:endParaRPr lang="en-US" sz="1350" dirty="0"/>
          </a:p>
        </p:txBody>
      </p:sp>
      <p:sp>
        <p:nvSpPr>
          <p:cNvPr id="17" name="Text 14"/>
          <p:cNvSpPr/>
          <p:nvPr/>
        </p:nvSpPr>
        <p:spPr>
          <a:xfrm>
            <a:off x="4511040" y="4160520"/>
            <a:ext cx="3166872" cy="63093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Bina app pertama anda dengan satu prompt.</a:t>
            </a:r>
            <a:endParaRPr lang="en-US" sz="1100" dirty="0"/>
          </a:p>
        </p:txBody>
      </p:sp>
      <p:sp>
        <p:nvSpPr>
          <p:cNvPr id="18" name="Shape 15"/>
          <p:cNvSpPr/>
          <p:nvPr/>
        </p:nvSpPr>
        <p:spPr>
          <a:xfrm>
            <a:off x="8061960" y="3611880"/>
            <a:ext cx="3532632" cy="1325880"/>
          </a:xfrm>
          <a:prstGeom prst="roundRect">
            <a:avLst>
              <a:gd name="adj" fmla="val 6207"/>
            </a:avLst>
          </a:prstGeom>
          <a:solidFill>
            <a:srgbClr val="F5F8FD"/>
          </a:solidFill>
          <a:ln w="9525">
            <a:solidFill>
              <a:srgbClr val="DCE4F1"/>
            </a:solidFill>
            <a:prstDash val="solid"/>
          </a:ln>
        </p:spPr>
      </p:sp>
      <p:sp>
        <p:nvSpPr>
          <p:cNvPr id="19" name="Shape 16"/>
          <p:cNvSpPr/>
          <p:nvPr/>
        </p:nvSpPr>
        <p:spPr>
          <a:xfrm>
            <a:off x="8208264" y="3758184"/>
            <a:ext cx="329184" cy="329184"/>
          </a:xfrm>
          <a:prstGeom prst="ellipse">
            <a:avLst/>
          </a:prstGeom>
          <a:solidFill>
            <a:srgbClr val="128A50"/>
          </a:solidFill>
          <a:ln/>
        </p:spPr>
      </p:sp>
      <p:sp>
        <p:nvSpPr>
          <p:cNvPr id="20" name="Text 17"/>
          <p:cNvSpPr/>
          <p:nvPr/>
        </p:nvSpPr>
        <p:spPr>
          <a:xfrm>
            <a:off x="8208264" y="3758184"/>
            <a:ext cx="329184" cy="32918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1" name="Text 18"/>
          <p:cNvSpPr/>
          <p:nvPr/>
        </p:nvSpPr>
        <p:spPr>
          <a:xfrm>
            <a:off x="8628888" y="3739896"/>
            <a:ext cx="2819400" cy="384048"/>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Ikut satu demi satu</a:t>
            </a:r>
            <a:endParaRPr lang="en-US" sz="1350" dirty="0"/>
          </a:p>
        </p:txBody>
      </p:sp>
      <p:sp>
        <p:nvSpPr>
          <p:cNvPr id="22" name="Text 19"/>
          <p:cNvSpPr/>
          <p:nvPr/>
        </p:nvSpPr>
        <p:spPr>
          <a:xfrm>
            <a:off x="8244840" y="4160520"/>
            <a:ext cx="3166872" cy="630936"/>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Setiap klik ditunjukkan dengan gambar. Tiada langkah tersembunyi.</a:t>
            </a:r>
            <a:endParaRPr lang="en-US" sz="1100" dirty="0"/>
          </a:p>
        </p:txBody>
      </p:sp>
      <p:sp>
        <p:nvSpPr>
          <p:cNvPr id="23" name="Shape 20"/>
          <p:cNvSpPr/>
          <p:nvPr/>
        </p:nvSpPr>
        <p:spPr>
          <a:xfrm>
            <a:off x="594360" y="5257800"/>
            <a:ext cx="11000232" cy="603504"/>
          </a:xfrm>
          <a:prstGeom prst="roundRect">
            <a:avLst>
              <a:gd name="adj" fmla="val 13636"/>
            </a:avLst>
          </a:prstGeom>
          <a:solidFill>
            <a:srgbClr val="F5F8FD"/>
          </a:solidFill>
          <a:ln w="15875">
            <a:solidFill>
              <a:srgbClr val="C99A2E"/>
            </a:solidFill>
            <a:prstDash val="solid"/>
          </a:ln>
        </p:spPr>
      </p:sp>
      <p:sp>
        <p:nvSpPr>
          <p:cNvPr id="24" name="Text 21"/>
          <p:cNvSpPr/>
          <p:nvPr/>
        </p:nvSpPr>
        <p:spPr>
          <a:xfrm>
            <a:off x="822960" y="5257800"/>
            <a:ext cx="10543032" cy="603504"/>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LMS ini kekal 'online' selepas bengkel. Anda boleh ulang di rumah, kongsi dengan guru dan gunakan untuk bimbingan sekolah.</a:t>
            </a:r>
            <a:endParaRPr lang="en-US" sz="1250" dirty="0"/>
          </a:p>
        </p:txBody>
      </p:sp>
      <p:pic>
        <p:nvPicPr>
          <p:cNvPr id="26" name="Image 1" descr="img/mascot-nobg.png">    </p:cNvPr>
          <p:cNvPicPr>
            <a:picLocks noChangeAspect="1"/>
          </p:cNvPicPr>
          <p:nvPr/>
        </p:nvPicPr>
        <p:blipFill>
          <a:blip r:embed="rId2"/>
          <a:stretch>
            <a:fillRect/>
          </a:stretch>
        </p:blipFill>
        <p:spPr>
          <a:xfrm>
            <a:off x="11356848" y="5833872"/>
            <a:ext cx="566928" cy="566928"/>
          </a:xfrm>
          <a:prstGeom prst="rect">
            <a:avLst/>
          </a:prstGeom>
        </p:spPr>
      </p:pic>
      <p:sp>
        <p:nvSpPr>
          <p:cNvPr id="27" name="Text 22"/>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28" name="Text 23"/>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Hands-On · 17 / 23</a:t>
            </a:r>
            <a:endParaRPr lang="en-US" sz="8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5 · HANDS-ON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Aktiviti dalam LMS</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Hari ini kita buat Aktiviti 1 bersama. Selebihnya untuk rujukan kendiri anda</a:t>
            </a:r>
            <a:endParaRPr lang="en-US" sz="1300" dirty="0"/>
          </a:p>
        </p:txBody>
      </p:sp>
      <p:sp>
        <p:nvSpPr>
          <p:cNvPr id="6" name="Shape 3"/>
          <p:cNvSpPr/>
          <p:nvPr/>
        </p:nvSpPr>
        <p:spPr>
          <a:xfrm>
            <a:off x="594360" y="1783080"/>
            <a:ext cx="11000232" cy="868680"/>
          </a:xfrm>
          <a:prstGeom prst="roundRect">
            <a:avLst>
              <a:gd name="adj" fmla="val 9474"/>
            </a:avLst>
          </a:prstGeom>
          <a:solidFill>
            <a:srgbClr val="EFFBF4"/>
          </a:solidFill>
          <a:ln w="19050">
            <a:solidFill>
              <a:srgbClr val="128A50"/>
            </a:solidFill>
            <a:prstDash val="solid"/>
          </a:ln>
        </p:spPr>
      </p:sp>
      <p:sp>
        <p:nvSpPr>
          <p:cNvPr id="7" name="Text 4"/>
          <p:cNvSpPr/>
          <p:nvPr/>
        </p:nvSpPr>
        <p:spPr>
          <a:xfrm>
            <a:off x="822960" y="1874520"/>
            <a:ext cx="3291840" cy="685800"/>
          </a:xfrm>
          <a:prstGeom prst="rect">
            <a:avLst/>
          </a:prstGeom>
          <a:noFill/>
          <a:ln/>
        </p:spPr>
        <p:txBody>
          <a:bodyPr wrap="square" lIns="0" tIns="0" rIns="0" bIns="0" rtlCol="0" anchor="ctr"/>
          <a:lstStyle/>
          <a:p>
            <a:pPr indent="0" marL="0">
              <a:buNone/>
            </a:pPr>
            <a:r>
              <a:rPr lang="en-US" sz="1300" b="1" dirty="0">
                <a:solidFill>
                  <a:srgbClr val="128A50"/>
                </a:solidFill>
                <a:latin typeface="Calibri" pitchFamily="34" charset="0"/>
                <a:ea typeface="Calibri" pitchFamily="34" charset="-122"/>
                <a:cs typeface="Calibri" pitchFamily="34" charset="-120"/>
              </a:rPr>
              <a:t>Aktiviti 1 · SEKARANG</a:t>
            </a:r>
            <a:endParaRPr lang="en-US" sz="1300" dirty="0"/>
          </a:p>
        </p:txBody>
      </p:sp>
      <p:sp>
        <p:nvSpPr>
          <p:cNvPr id="8" name="Text 5"/>
          <p:cNvSpPr/>
          <p:nvPr/>
        </p:nvSpPr>
        <p:spPr>
          <a:xfrm>
            <a:off x="4251960" y="1874520"/>
            <a:ext cx="7132320" cy="685800"/>
          </a:xfrm>
          <a:prstGeom prst="rect">
            <a:avLst/>
          </a:prstGeom>
          <a:noFill/>
          <a:ln/>
        </p:spPr>
        <p:txBody>
          <a:bodyPr wrap="square" lIns="0" tIns="0" rIns="0" bIns="0" rtlCol="0" anchor="ctr"/>
          <a:lstStyle/>
          <a:p>
            <a:pPr indent="0" marL="0">
              <a:buNone/>
            </a:pPr>
            <a:r>
              <a:rPr lang="en-US" sz="1200" dirty="0">
                <a:solidFill>
                  <a:srgbClr val="5A6A88"/>
                </a:solidFill>
                <a:latin typeface="Calibri" pitchFamily="34" charset="0"/>
                <a:ea typeface="Calibri" pitchFamily="34" charset="-122"/>
                <a:cs typeface="Calibri" pitchFamily="34" charset="-120"/>
              </a:rPr>
              <a:t>Bina app pertama dengan satu prompt (Level 1). Masa: 25 minit. Berpasangan digalakkan.</a:t>
            </a:r>
            <a:endParaRPr lang="en-US" sz="1200" dirty="0"/>
          </a:p>
        </p:txBody>
      </p:sp>
      <p:sp>
        <p:nvSpPr>
          <p:cNvPr id="9" name="Shape 6"/>
          <p:cNvSpPr/>
          <p:nvPr/>
        </p:nvSpPr>
        <p:spPr>
          <a:xfrm>
            <a:off x="594360" y="2770632"/>
            <a:ext cx="11000232" cy="868680"/>
          </a:xfrm>
          <a:prstGeom prst="roundRect">
            <a:avLst>
              <a:gd name="adj" fmla="val 9474"/>
            </a:avLst>
          </a:prstGeom>
          <a:solidFill>
            <a:srgbClr val="F5F8FD"/>
          </a:solidFill>
          <a:ln w="9525">
            <a:solidFill>
              <a:srgbClr val="DCE4F1"/>
            </a:solidFill>
            <a:prstDash val="solid"/>
          </a:ln>
        </p:spPr>
      </p:sp>
      <p:sp>
        <p:nvSpPr>
          <p:cNvPr id="10" name="Text 7"/>
          <p:cNvSpPr/>
          <p:nvPr/>
        </p:nvSpPr>
        <p:spPr>
          <a:xfrm>
            <a:off x="822960" y="2862072"/>
            <a:ext cx="3291840" cy="685800"/>
          </a:xfrm>
          <a:prstGeom prst="rect">
            <a:avLst/>
          </a:prstGeom>
          <a:noFill/>
          <a:ln/>
        </p:spPr>
        <p:txBody>
          <a:bodyPr wrap="square" lIns="0" tIns="0" rIns="0" bIns="0" rtlCol="0" anchor="ctr"/>
          <a:lstStyle/>
          <a:p>
            <a:pPr indent="0" marL="0">
              <a:buNone/>
            </a:pPr>
            <a:r>
              <a:rPr lang="en-US" sz="1300" b="1" dirty="0">
                <a:solidFill>
                  <a:srgbClr val="0E97A8"/>
                </a:solidFill>
                <a:latin typeface="Calibri" pitchFamily="34" charset="0"/>
                <a:ea typeface="Calibri" pitchFamily="34" charset="-122"/>
                <a:cs typeface="Calibri" pitchFamily="34" charset="-120"/>
              </a:rPr>
              <a:t>Aktiviti 2 · Rujukan kendiri</a:t>
            </a:r>
            <a:endParaRPr lang="en-US" sz="1300" dirty="0"/>
          </a:p>
        </p:txBody>
      </p:sp>
      <p:sp>
        <p:nvSpPr>
          <p:cNvPr id="11" name="Text 8"/>
          <p:cNvSpPr/>
          <p:nvPr/>
        </p:nvSpPr>
        <p:spPr>
          <a:xfrm>
            <a:off x="4251960" y="2862072"/>
            <a:ext cx="7132320" cy="685800"/>
          </a:xfrm>
          <a:prstGeom prst="rect">
            <a:avLst/>
          </a:prstGeom>
          <a:noFill/>
          <a:ln/>
        </p:spPr>
        <p:txBody>
          <a:bodyPr wrap="square" lIns="0" tIns="0" rIns="0" bIns="0" rtlCol="0" anchor="ctr"/>
          <a:lstStyle/>
          <a:p>
            <a:pPr indent="0" marL="0">
              <a:buNone/>
            </a:pPr>
            <a:r>
              <a:rPr lang="en-US" sz="1200" dirty="0">
                <a:solidFill>
                  <a:srgbClr val="5A6A88"/>
                </a:solidFill>
                <a:latin typeface="Calibri" pitchFamily="34" charset="0"/>
                <a:ea typeface="Calibri" pitchFamily="34" charset="-122"/>
                <a:cs typeface="Calibri" pitchFamily="34" charset="-120"/>
              </a:rPr>
              <a:t>Sambungkan app kepada Google Sheets sebagai buku rekod data (Level 2).</a:t>
            </a:r>
            <a:endParaRPr lang="en-US" sz="1200" dirty="0"/>
          </a:p>
        </p:txBody>
      </p:sp>
      <p:sp>
        <p:nvSpPr>
          <p:cNvPr id="12" name="Shape 9"/>
          <p:cNvSpPr/>
          <p:nvPr/>
        </p:nvSpPr>
        <p:spPr>
          <a:xfrm>
            <a:off x="594360" y="3758184"/>
            <a:ext cx="11000232" cy="868680"/>
          </a:xfrm>
          <a:prstGeom prst="roundRect">
            <a:avLst>
              <a:gd name="adj" fmla="val 9474"/>
            </a:avLst>
          </a:prstGeom>
          <a:solidFill>
            <a:srgbClr val="F5F8FD"/>
          </a:solidFill>
          <a:ln w="9525">
            <a:solidFill>
              <a:srgbClr val="DCE4F1"/>
            </a:solidFill>
            <a:prstDash val="solid"/>
          </a:ln>
        </p:spPr>
      </p:sp>
      <p:sp>
        <p:nvSpPr>
          <p:cNvPr id="13" name="Text 10"/>
          <p:cNvSpPr/>
          <p:nvPr/>
        </p:nvSpPr>
        <p:spPr>
          <a:xfrm>
            <a:off x="822960" y="3849624"/>
            <a:ext cx="3291840" cy="685800"/>
          </a:xfrm>
          <a:prstGeom prst="rect">
            <a:avLst/>
          </a:prstGeom>
          <a:noFill/>
          <a:ln/>
        </p:spPr>
        <p:txBody>
          <a:bodyPr wrap="square" lIns="0" tIns="0" rIns="0" bIns="0" rtlCol="0" anchor="ctr"/>
          <a:lstStyle/>
          <a:p>
            <a:pPr indent="0" marL="0">
              <a:buNone/>
            </a:pPr>
            <a:r>
              <a:rPr lang="en-US" sz="1300" b="1" dirty="0">
                <a:solidFill>
                  <a:srgbClr val="0E97A8"/>
                </a:solidFill>
                <a:latin typeface="Calibri" pitchFamily="34" charset="0"/>
                <a:ea typeface="Calibri" pitchFamily="34" charset="-122"/>
                <a:cs typeface="Calibri" pitchFamily="34" charset="-120"/>
              </a:rPr>
              <a:t>Aktiviti 3 · Rujukan kendiri</a:t>
            </a:r>
            <a:endParaRPr lang="en-US" sz="1300" dirty="0"/>
          </a:p>
        </p:txBody>
      </p:sp>
      <p:sp>
        <p:nvSpPr>
          <p:cNvPr id="14" name="Text 11"/>
          <p:cNvSpPr/>
          <p:nvPr/>
        </p:nvSpPr>
        <p:spPr>
          <a:xfrm>
            <a:off x="4251960" y="3849624"/>
            <a:ext cx="7132320" cy="685800"/>
          </a:xfrm>
          <a:prstGeom prst="rect">
            <a:avLst/>
          </a:prstGeom>
          <a:noFill/>
          <a:ln/>
        </p:spPr>
        <p:txBody>
          <a:bodyPr wrap="square" lIns="0" tIns="0" rIns="0" bIns="0" rtlCol="0" anchor="ctr"/>
          <a:lstStyle/>
          <a:p>
            <a:pPr indent="0" marL="0">
              <a:buNone/>
            </a:pPr>
            <a:r>
              <a:rPr lang="en-US" sz="1200" dirty="0">
                <a:solidFill>
                  <a:srgbClr val="5A6A88"/>
                </a:solidFill>
                <a:latin typeface="Calibri" pitchFamily="34" charset="0"/>
                <a:ea typeface="Calibri" pitchFamily="34" charset="-122"/>
                <a:cs typeface="Calibri" pitchFamily="34" charset="-120"/>
              </a:rPr>
              <a:t>Terbitkan app melalui GitHub dan Vercel, kemudian pasang di telefon Android.</a:t>
            </a:r>
            <a:endParaRPr lang="en-US" sz="1200" dirty="0"/>
          </a:p>
        </p:txBody>
      </p:sp>
      <p:sp>
        <p:nvSpPr>
          <p:cNvPr id="15" name="Shape 12"/>
          <p:cNvSpPr/>
          <p:nvPr/>
        </p:nvSpPr>
        <p:spPr>
          <a:xfrm>
            <a:off x="594360" y="4745736"/>
            <a:ext cx="11000232" cy="868680"/>
          </a:xfrm>
          <a:prstGeom prst="roundRect">
            <a:avLst>
              <a:gd name="adj" fmla="val 9474"/>
            </a:avLst>
          </a:prstGeom>
          <a:solidFill>
            <a:srgbClr val="F5F8FD"/>
          </a:solidFill>
          <a:ln w="9525">
            <a:solidFill>
              <a:srgbClr val="DCE4F1"/>
            </a:solidFill>
            <a:prstDash val="solid"/>
          </a:ln>
        </p:spPr>
      </p:sp>
      <p:sp>
        <p:nvSpPr>
          <p:cNvPr id="16" name="Text 13"/>
          <p:cNvSpPr/>
          <p:nvPr/>
        </p:nvSpPr>
        <p:spPr>
          <a:xfrm>
            <a:off x="822960" y="4837176"/>
            <a:ext cx="3291840" cy="685800"/>
          </a:xfrm>
          <a:prstGeom prst="rect">
            <a:avLst/>
          </a:prstGeom>
          <a:noFill/>
          <a:ln/>
        </p:spPr>
        <p:txBody>
          <a:bodyPr wrap="square" lIns="0" tIns="0" rIns="0" bIns="0" rtlCol="0" anchor="ctr"/>
          <a:lstStyle/>
          <a:p>
            <a:pPr indent="0" marL="0">
              <a:buNone/>
            </a:pPr>
            <a:r>
              <a:rPr lang="en-US" sz="1300" b="1" dirty="0">
                <a:solidFill>
                  <a:srgbClr val="C99A2E"/>
                </a:solidFill>
                <a:latin typeface="Calibri" pitchFamily="34" charset="0"/>
                <a:ea typeface="Calibri" pitchFamily="34" charset="-122"/>
                <a:cs typeface="Calibri" pitchFamily="34" charset="-120"/>
              </a:rPr>
              <a:t>Aktiviti 4 · Khas untuk juri</a:t>
            </a:r>
            <a:endParaRPr lang="en-US" sz="1300" dirty="0"/>
          </a:p>
        </p:txBody>
      </p:sp>
      <p:sp>
        <p:nvSpPr>
          <p:cNvPr id="17" name="Text 14"/>
          <p:cNvSpPr/>
          <p:nvPr/>
        </p:nvSpPr>
        <p:spPr>
          <a:xfrm>
            <a:off x="4251960" y="4837176"/>
            <a:ext cx="7132320" cy="685800"/>
          </a:xfrm>
          <a:prstGeom prst="rect">
            <a:avLst/>
          </a:prstGeom>
          <a:noFill/>
          <a:ln/>
        </p:spPr>
        <p:txBody>
          <a:bodyPr wrap="square" lIns="0" tIns="0" rIns="0" bIns="0" rtlCol="0" anchor="ctr"/>
          <a:lstStyle/>
          <a:p>
            <a:pPr indent="0" marL="0">
              <a:buNone/>
            </a:pPr>
            <a:r>
              <a:rPr lang="en-US" sz="1200" dirty="0">
                <a:solidFill>
                  <a:srgbClr val="5A6A88"/>
                </a:solidFill>
                <a:latin typeface="Calibri" pitchFamily="34" charset="0"/>
                <a:ea typeface="Calibri" pitchFamily="34" charset="-122"/>
                <a:cs typeface="Calibri" pitchFamily="34" charset="-120"/>
              </a:rPr>
              <a:t>Nilai satu contoh app menggunakan senarai semak penjurian yang dibekalkan.</a:t>
            </a:r>
            <a:endParaRPr lang="en-US" sz="1200" dirty="0"/>
          </a:p>
        </p:txBody>
      </p:sp>
      <p:sp>
        <p:nvSpPr>
          <p:cNvPr id="18" name="Text 15"/>
          <p:cNvSpPr/>
          <p:nvPr/>
        </p:nvSpPr>
        <p:spPr>
          <a:xfrm>
            <a:off x="594360" y="5806440"/>
            <a:ext cx="10972800" cy="457200"/>
          </a:xfrm>
          <a:prstGeom prst="rect">
            <a:avLst/>
          </a:prstGeom>
          <a:noFill/>
          <a:ln/>
        </p:spPr>
        <p:txBody>
          <a:bodyPr wrap="square" lIns="0" tIns="0" rIns="0" bIns="0" rtlCol="0" anchor="ctr"/>
          <a:lstStyle/>
          <a:p>
            <a:pPr indent="0" marL="0">
              <a:buNone/>
            </a:pPr>
            <a:r>
              <a:rPr lang="en-US" sz="1100" i="1" dirty="0">
                <a:solidFill>
                  <a:srgbClr val="5A6A88"/>
                </a:solidFill>
                <a:latin typeface="Calibri" pitchFamily="34" charset="0"/>
                <a:ea typeface="Calibri" pitchFamily="34" charset="-122"/>
                <a:cs typeface="Calibri" pitchFamily="34" charset="-120"/>
              </a:rPr>
              <a:t>Bonus dalam LMS: bahagian Level 3 menunjukkan bagaimana app dibina lebih pantas dan profesional apabila melanggan 'tools' AI yang betul.</a:t>
            </a:r>
            <a:endParaRPr lang="en-US" sz="1100" dirty="0"/>
          </a:p>
        </p:txBody>
      </p:sp>
      <p:pic>
        <p:nvPicPr>
          <p:cNvPr id="20" name="Image 1" descr="img/mascot-nobg.png">    </p:cNvPr>
          <p:cNvPicPr>
            <a:picLocks noChangeAspect="1"/>
          </p:cNvPicPr>
          <p:nvPr/>
        </p:nvPicPr>
        <p:blipFill>
          <a:blip r:embed="rId2"/>
          <a:stretch>
            <a:fillRect/>
          </a:stretch>
        </p:blipFill>
        <p:spPr>
          <a:xfrm>
            <a:off x="11356848" y="5833872"/>
            <a:ext cx="566928" cy="566928"/>
          </a:xfrm>
          <a:prstGeom prst="rect">
            <a:avLst/>
          </a:prstGeom>
        </p:spPr>
      </p:pic>
      <p:sp>
        <p:nvSpPr>
          <p:cNvPr id="21" name="Text 16"/>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22" name="Text 17"/>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Hands-On · 18 / 23</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5 · HANDS-ON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Kongsi Hasil Anda</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Saat paling menyeronokkan. Mari lihat app hasil rakan sebengkel</a:t>
            </a:r>
            <a:endParaRPr lang="en-US" sz="1300" dirty="0"/>
          </a:p>
        </p:txBody>
      </p:sp>
      <p:sp>
        <p:nvSpPr>
          <p:cNvPr id="6" name="Shape 3"/>
          <p:cNvSpPr/>
          <p:nvPr/>
        </p:nvSpPr>
        <p:spPr>
          <a:xfrm>
            <a:off x="594360" y="1783080"/>
            <a:ext cx="5399532" cy="1463040"/>
          </a:xfrm>
          <a:prstGeom prst="roundRect">
            <a:avLst>
              <a:gd name="adj" fmla="val 5625"/>
            </a:avLst>
          </a:prstGeom>
          <a:solidFill>
            <a:srgbClr val="F5F8FD"/>
          </a:solidFill>
          <a:ln w="9525">
            <a:solidFill>
              <a:srgbClr val="DCE4F1"/>
            </a:solidFill>
            <a:prstDash val="solid"/>
          </a:ln>
        </p:spPr>
      </p:sp>
      <p:sp>
        <p:nvSpPr>
          <p:cNvPr id="7" name="Shape 4"/>
          <p:cNvSpPr/>
          <p:nvPr/>
        </p:nvSpPr>
        <p:spPr>
          <a:xfrm>
            <a:off x="758952" y="1947672"/>
            <a:ext cx="457200" cy="457200"/>
          </a:xfrm>
          <a:prstGeom prst="ellipse">
            <a:avLst/>
          </a:prstGeom>
          <a:solidFill>
            <a:srgbClr val="128A50"/>
          </a:solidFill>
          <a:ln/>
        </p:spPr>
      </p:sp>
      <p:pic>
        <p:nvPicPr>
          <p:cNvPr id="8" name="Image 1" descr="img/ic-share.png">    </p:cNvPr>
          <p:cNvPicPr>
            <a:picLocks noChangeAspect="1"/>
          </p:cNvPicPr>
          <p:nvPr/>
        </p:nvPicPr>
        <p:blipFill>
          <a:blip r:embed="rId2"/>
          <a:stretch>
            <a:fillRect/>
          </a:stretch>
        </p:blipFill>
        <p:spPr>
          <a:xfrm>
            <a:off x="868680" y="2057400"/>
            <a:ext cx="237744" cy="237744"/>
          </a:xfrm>
          <a:prstGeom prst="rect">
            <a:avLst/>
          </a:prstGeom>
        </p:spPr>
      </p:pic>
      <p:sp>
        <p:nvSpPr>
          <p:cNvPr id="9" name="Text 5"/>
          <p:cNvSpPr/>
          <p:nvPr/>
        </p:nvSpPr>
        <p:spPr>
          <a:xfrm>
            <a:off x="13441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Tekan 'Share' pada app</a:t>
            </a:r>
            <a:endParaRPr lang="en-US" sz="1350" dirty="0"/>
          </a:p>
        </p:txBody>
      </p:sp>
      <p:sp>
        <p:nvSpPr>
          <p:cNvPr id="10" name="Text 6"/>
          <p:cNvSpPr/>
          <p:nvPr/>
        </p:nvSpPr>
        <p:spPr>
          <a:xfrm>
            <a:off x="777240" y="2496312"/>
            <a:ext cx="5033772" cy="6035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Butang kongsi berada di bahagian atas app yang anda bina.</a:t>
            </a:r>
            <a:endParaRPr lang="en-US" sz="1100" dirty="0"/>
          </a:p>
        </p:txBody>
      </p:sp>
      <p:sp>
        <p:nvSpPr>
          <p:cNvPr id="11" name="Shape 7"/>
          <p:cNvSpPr/>
          <p:nvPr/>
        </p:nvSpPr>
        <p:spPr>
          <a:xfrm>
            <a:off x="6195060" y="1783080"/>
            <a:ext cx="5399532" cy="1463040"/>
          </a:xfrm>
          <a:prstGeom prst="roundRect">
            <a:avLst>
              <a:gd name="adj" fmla="val 5625"/>
            </a:avLst>
          </a:prstGeom>
          <a:solidFill>
            <a:srgbClr val="F5F8FD"/>
          </a:solidFill>
          <a:ln w="9525">
            <a:solidFill>
              <a:srgbClr val="DCE4F1"/>
            </a:solidFill>
            <a:prstDash val="solid"/>
          </a:ln>
        </p:spPr>
      </p:sp>
      <p:sp>
        <p:nvSpPr>
          <p:cNvPr id="12" name="Shape 8"/>
          <p:cNvSpPr/>
          <p:nvPr/>
        </p:nvSpPr>
        <p:spPr>
          <a:xfrm>
            <a:off x="6359652" y="1947672"/>
            <a:ext cx="457200" cy="457200"/>
          </a:xfrm>
          <a:prstGeom prst="ellipse">
            <a:avLst/>
          </a:prstGeom>
          <a:solidFill>
            <a:srgbClr val="0E97A8"/>
          </a:solidFill>
          <a:ln/>
        </p:spPr>
      </p:sp>
      <p:pic>
        <p:nvPicPr>
          <p:cNvPr id="13" name="Image 2" descr="img/ic-globe.png">    </p:cNvPr>
          <p:cNvPicPr>
            <a:picLocks noChangeAspect="1"/>
          </p:cNvPicPr>
          <p:nvPr/>
        </p:nvPicPr>
        <p:blipFill>
          <a:blip r:embed="rId3"/>
          <a:stretch>
            <a:fillRect/>
          </a:stretch>
        </p:blipFill>
        <p:spPr>
          <a:xfrm>
            <a:off x="6469380" y="2057400"/>
            <a:ext cx="237744" cy="237744"/>
          </a:xfrm>
          <a:prstGeom prst="rect">
            <a:avLst/>
          </a:prstGeom>
        </p:spPr>
      </p:pic>
      <p:sp>
        <p:nvSpPr>
          <p:cNvPr id="14" name="Text 9"/>
          <p:cNvSpPr/>
          <p:nvPr/>
        </p:nvSpPr>
        <p:spPr>
          <a:xfrm>
            <a:off x="69448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Salin pautan</a:t>
            </a:r>
            <a:endParaRPr lang="en-US" sz="1350" dirty="0"/>
          </a:p>
        </p:txBody>
      </p:sp>
      <p:sp>
        <p:nvSpPr>
          <p:cNvPr id="15" name="Text 10"/>
          <p:cNvSpPr/>
          <p:nvPr/>
        </p:nvSpPr>
        <p:spPr>
          <a:xfrm>
            <a:off x="6377940" y="2496312"/>
            <a:ext cx="5033772" cy="6035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Satu klik untuk menyalin alamat app anda.</a:t>
            </a:r>
            <a:endParaRPr lang="en-US" sz="1100" dirty="0"/>
          </a:p>
        </p:txBody>
      </p:sp>
      <p:sp>
        <p:nvSpPr>
          <p:cNvPr id="16" name="Shape 11"/>
          <p:cNvSpPr/>
          <p:nvPr/>
        </p:nvSpPr>
        <p:spPr>
          <a:xfrm>
            <a:off x="594360" y="3447288"/>
            <a:ext cx="5399532" cy="1463040"/>
          </a:xfrm>
          <a:prstGeom prst="roundRect">
            <a:avLst>
              <a:gd name="adj" fmla="val 5625"/>
            </a:avLst>
          </a:prstGeom>
          <a:solidFill>
            <a:srgbClr val="F5F8FD"/>
          </a:solidFill>
          <a:ln w="9525">
            <a:solidFill>
              <a:srgbClr val="DCE4F1"/>
            </a:solidFill>
            <a:prstDash val="solid"/>
          </a:ln>
        </p:spPr>
      </p:sp>
      <p:sp>
        <p:nvSpPr>
          <p:cNvPr id="17" name="Shape 12"/>
          <p:cNvSpPr/>
          <p:nvPr/>
        </p:nvSpPr>
        <p:spPr>
          <a:xfrm>
            <a:off x="758952" y="3611880"/>
            <a:ext cx="457200" cy="457200"/>
          </a:xfrm>
          <a:prstGeom prst="ellipse">
            <a:avLst/>
          </a:prstGeom>
          <a:solidFill>
            <a:srgbClr val="C99A2E"/>
          </a:solidFill>
          <a:ln/>
        </p:spPr>
      </p:sp>
      <p:pic>
        <p:nvPicPr>
          <p:cNvPr id="18" name="Image 3" descr="img/ic-comments.png">    </p:cNvPr>
          <p:cNvPicPr>
            <a:picLocks noChangeAspect="1"/>
          </p:cNvPicPr>
          <p:nvPr/>
        </p:nvPicPr>
        <p:blipFill>
          <a:blip r:embed="rId4"/>
          <a:stretch>
            <a:fillRect/>
          </a:stretch>
        </p:blipFill>
        <p:spPr>
          <a:xfrm>
            <a:off x="868680" y="3721608"/>
            <a:ext cx="237744" cy="237744"/>
          </a:xfrm>
          <a:prstGeom prst="rect">
            <a:avLst/>
          </a:prstGeom>
        </p:spPr>
      </p:pic>
      <p:sp>
        <p:nvSpPr>
          <p:cNvPr id="19" name="Text 13"/>
          <p:cNvSpPr/>
          <p:nvPr/>
        </p:nvSpPr>
        <p:spPr>
          <a:xfrm>
            <a:off x="1344168" y="361188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Tampal dalam kumpulan</a:t>
            </a:r>
            <a:endParaRPr lang="en-US" sz="1350" dirty="0"/>
          </a:p>
        </p:txBody>
      </p:sp>
      <p:sp>
        <p:nvSpPr>
          <p:cNvPr id="20" name="Text 14"/>
          <p:cNvSpPr/>
          <p:nvPr/>
        </p:nvSpPr>
        <p:spPr>
          <a:xfrm>
            <a:off x="777240" y="4160520"/>
            <a:ext cx="5033772" cy="6035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Hantar ke kumpulan WhatsApp bengkel kita.</a:t>
            </a:r>
            <a:endParaRPr lang="en-US" sz="1100" dirty="0"/>
          </a:p>
        </p:txBody>
      </p:sp>
      <p:sp>
        <p:nvSpPr>
          <p:cNvPr id="21" name="Shape 15"/>
          <p:cNvSpPr/>
          <p:nvPr/>
        </p:nvSpPr>
        <p:spPr>
          <a:xfrm>
            <a:off x="6195060" y="3447288"/>
            <a:ext cx="5399532" cy="1463040"/>
          </a:xfrm>
          <a:prstGeom prst="roundRect">
            <a:avLst>
              <a:gd name="adj" fmla="val 5625"/>
            </a:avLst>
          </a:prstGeom>
          <a:solidFill>
            <a:srgbClr val="F5F8FD"/>
          </a:solidFill>
          <a:ln w="9525">
            <a:solidFill>
              <a:srgbClr val="DCE4F1"/>
            </a:solidFill>
            <a:prstDash val="solid"/>
          </a:ln>
        </p:spPr>
      </p:sp>
      <p:sp>
        <p:nvSpPr>
          <p:cNvPr id="22" name="Shape 16"/>
          <p:cNvSpPr/>
          <p:nvPr/>
        </p:nvSpPr>
        <p:spPr>
          <a:xfrm>
            <a:off x="6359652" y="3611880"/>
            <a:ext cx="457200" cy="457200"/>
          </a:xfrm>
          <a:prstGeom prst="ellipse">
            <a:avLst/>
          </a:prstGeom>
          <a:solidFill>
            <a:srgbClr val="5A60E6"/>
          </a:solidFill>
          <a:ln/>
        </p:spPr>
      </p:sp>
      <p:pic>
        <p:nvPicPr>
          <p:cNvPr id="23" name="Image 4" descr="img/ic-smile.png">    </p:cNvPr>
          <p:cNvPicPr>
            <a:picLocks noChangeAspect="1"/>
          </p:cNvPicPr>
          <p:nvPr/>
        </p:nvPicPr>
        <p:blipFill>
          <a:blip r:embed="rId5"/>
          <a:stretch>
            <a:fillRect/>
          </a:stretch>
        </p:blipFill>
        <p:spPr>
          <a:xfrm>
            <a:off x="6469380" y="3721608"/>
            <a:ext cx="237744" cy="237744"/>
          </a:xfrm>
          <a:prstGeom prst="rect">
            <a:avLst/>
          </a:prstGeom>
        </p:spPr>
      </p:pic>
      <p:sp>
        <p:nvSpPr>
          <p:cNvPr id="24" name="Text 17"/>
          <p:cNvSpPr/>
          <p:nvPr/>
        </p:nvSpPr>
        <p:spPr>
          <a:xfrm>
            <a:off x="6944868" y="361188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Cuba app rakan</a:t>
            </a:r>
            <a:endParaRPr lang="en-US" sz="1350" dirty="0"/>
          </a:p>
        </p:txBody>
      </p:sp>
      <p:sp>
        <p:nvSpPr>
          <p:cNvPr id="25" name="Text 18"/>
          <p:cNvSpPr/>
          <p:nvPr/>
        </p:nvSpPr>
        <p:spPr>
          <a:xfrm>
            <a:off x="6377940" y="4160520"/>
            <a:ext cx="5033772" cy="60350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Buka pautan rakan di telefon anda dan berikan pujian.</a:t>
            </a:r>
            <a:endParaRPr lang="en-US" sz="1100" dirty="0"/>
          </a:p>
        </p:txBody>
      </p:sp>
      <p:sp>
        <p:nvSpPr>
          <p:cNvPr id="26" name="Shape 19"/>
          <p:cNvSpPr/>
          <p:nvPr/>
        </p:nvSpPr>
        <p:spPr>
          <a:xfrm>
            <a:off x="594360" y="5120640"/>
            <a:ext cx="11000232" cy="566928"/>
          </a:xfrm>
          <a:prstGeom prst="roundRect">
            <a:avLst>
              <a:gd name="adj" fmla="val 14516"/>
            </a:avLst>
          </a:prstGeom>
          <a:solidFill>
            <a:srgbClr val="F5F8FD"/>
          </a:solidFill>
          <a:ln w="15875">
            <a:solidFill>
              <a:srgbClr val="128A50"/>
            </a:solidFill>
            <a:prstDash val="solid"/>
          </a:ln>
        </p:spPr>
      </p:sp>
      <p:sp>
        <p:nvSpPr>
          <p:cNvPr id="27" name="Text 20"/>
          <p:cNvSpPr/>
          <p:nvPr/>
        </p:nvSpPr>
        <p:spPr>
          <a:xfrm>
            <a:off x="822960" y="5120640"/>
            <a:ext cx="10543032" cy="566928"/>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Dalam masa 30 minit, dewan ini akan mempunyai lebih 20 app baharu. Itulah kuasa vibe coding.</a:t>
            </a:r>
            <a:endParaRPr lang="en-US" sz="1250" dirty="0"/>
          </a:p>
        </p:txBody>
      </p:sp>
      <p:pic>
        <p:nvPicPr>
          <p:cNvPr id="29" name="Image 5" descr="img/mascot-nobg.png">    </p:cNvPr>
          <p:cNvPicPr>
            <a:picLocks noChangeAspect="1"/>
          </p:cNvPicPr>
          <p:nvPr/>
        </p:nvPicPr>
        <p:blipFill>
          <a:blip r:embed="rId6"/>
          <a:stretch>
            <a:fillRect/>
          </a:stretch>
        </p:blipFill>
        <p:spPr>
          <a:xfrm>
            <a:off x="11356848" y="5833872"/>
            <a:ext cx="566928" cy="566928"/>
          </a:xfrm>
          <a:prstGeom prst="rect">
            <a:avLst/>
          </a:prstGeom>
        </p:spPr>
      </p:pic>
      <p:sp>
        <p:nvSpPr>
          <p:cNvPr id="30" name="Text 21"/>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1" name="Text 22"/>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Hands-On · 19 / 23</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11A30"/>
        </a:solidFill>
      </p:bgPr>
    </p:bg>
    <p:spTree>
      <p:nvGrpSpPr>
        <p:cNvPr id="1" name=""/>
        <p:cNvGrpSpPr/>
        <p:nvPr/>
      </p:nvGrpSpPr>
      <p:grpSpPr>
        <a:xfrm>
          <a:off x="0" y="0"/>
          <a:ext cx="0" cy="0"/>
          <a:chOff x="0" y="0"/>
          <a:chExt cx="0" cy="0"/>
        </a:xfrm>
      </p:grpSpPr>
      <p:pic>
        <p:nvPicPr>
          <p:cNvPr id="2" name="Image 0" descr="img/div-juri.jpg">    </p:cNvPr>
          <p:cNvPicPr>
            <a:picLocks noChangeAspect="1"/>
          </p:cNvPicPr>
          <p:nvPr/>
        </p:nvPicPr>
        <p:blipFill>
          <a:blip r:embed="rId1"/>
          <a:srcRect l="0" r="0" t="0" b="0"/>
          <a:stretch/>
        </p:blipFill>
        <p:spPr>
          <a:xfrm>
            <a:off x="8485632" y="0"/>
            <a:ext cx="3703320" cy="6355080"/>
          </a:xfrm>
          <a:prstGeom prst="rect">
            <a:avLst/>
          </a:prstGeom>
        </p:spPr>
      </p:pic>
      <p:sp>
        <p:nvSpPr>
          <p:cNvPr id="3" name="Text 0"/>
          <p:cNvSpPr/>
          <p:nvPr/>
        </p:nvSpPr>
        <p:spPr>
          <a:xfrm>
            <a:off x="594360" y="685800"/>
            <a:ext cx="7589520" cy="320040"/>
          </a:xfrm>
          <a:prstGeom prst="rect">
            <a:avLst/>
          </a:prstGeom>
          <a:noFill/>
          <a:ln/>
        </p:spPr>
        <p:txBody>
          <a:bodyPr wrap="square" lIns="0" tIns="0" rIns="0" bIns="0" rtlCol="0" anchor="ctr"/>
          <a:lstStyle/>
          <a:p>
            <a:pPr indent="0" marL="0">
              <a:buNone/>
            </a:pPr>
            <a:r>
              <a:rPr lang="en-US" sz="1300" b="1" spc="250" kern="0" dirty="0">
                <a:solidFill>
                  <a:srgbClr val="3DDC84"/>
                </a:solidFill>
                <a:latin typeface="Calibri" pitchFamily="34" charset="0"/>
                <a:ea typeface="Calibri" pitchFamily="34" charset="-122"/>
                <a:cs typeface="Calibri" pitchFamily="34" charset="-120"/>
              </a:rPr>
              <a:t>BAHAGIAN 6 · SUDUT PENJURIAN</a:t>
            </a:r>
            <a:endParaRPr lang="en-US" sz="1300" dirty="0"/>
          </a:p>
        </p:txBody>
      </p:sp>
      <p:sp>
        <p:nvSpPr>
          <p:cNvPr id="4" name="Text 1"/>
          <p:cNvSpPr/>
          <p:nvPr/>
        </p:nvSpPr>
        <p:spPr>
          <a:xfrm>
            <a:off x="594360" y="1051560"/>
            <a:ext cx="7680960" cy="1371600"/>
          </a:xfrm>
          <a:prstGeom prst="rect">
            <a:avLst/>
          </a:prstGeom>
          <a:noFill/>
          <a:ln/>
        </p:spPr>
        <p:txBody>
          <a:bodyPr wrap="square" lIns="0" tIns="0" rIns="0" bIns="0" rtlCol="0" anchor="ctr"/>
          <a:lstStyle/>
          <a:p>
            <a:pPr indent="0" marL="0">
              <a:buNone/>
            </a:pPr>
            <a:r>
              <a:rPr lang="en-US" sz="4000" b="1" dirty="0">
                <a:solidFill>
                  <a:srgbClr val="EDF2FC"/>
                </a:solidFill>
                <a:latin typeface="Cambria" pitchFamily="34" charset="0"/>
                <a:ea typeface="Cambria" pitchFamily="34" charset="-122"/>
                <a:cs typeface="Cambria" pitchFamily="34" charset="-120"/>
              </a:rPr>
              <a:t>Bila Menilai,</a:t>
            </a:r>
            <a:endParaRPr lang="en-US" sz="4000" dirty="0"/>
          </a:p>
          <a:p>
            <a:pPr indent="0" marL="0">
              <a:buNone/>
            </a:pPr>
            <a:r>
              <a:rPr lang="en-US" sz="4000" b="1" dirty="0">
                <a:solidFill>
                  <a:srgbClr val="EDF2FC"/>
                </a:solidFill>
                <a:latin typeface="Cambria" pitchFamily="34" charset="0"/>
                <a:ea typeface="Cambria" pitchFamily="34" charset="-122"/>
                <a:cs typeface="Cambria" pitchFamily="34" charset="-120"/>
              </a:rPr>
              <a:t>Lihat 3 Perkara Ini</a:t>
            </a:r>
            <a:endParaRPr lang="en-US" sz="4000" dirty="0"/>
          </a:p>
        </p:txBody>
      </p:sp>
      <p:sp>
        <p:nvSpPr>
          <p:cNvPr id="5" name="Text 2"/>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6" name="Text 3"/>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8294B5"/>
                </a:solidFill>
                <a:latin typeface="Calibri" pitchFamily="34" charset="0"/>
                <a:ea typeface="Calibri" pitchFamily="34" charset="-122"/>
                <a:cs typeface="Calibri" pitchFamily="34" charset="-120"/>
              </a:rPr>
              <a:t>Penjurian · 20 / 23</a:t>
            </a:r>
            <a:endParaRPr lang="en-US" sz="850" dirty="0"/>
          </a:p>
        </p:txBody>
      </p:sp>
      <p:sp>
        <p:nvSpPr>
          <p:cNvPr id="7" name="Shape 4"/>
          <p:cNvSpPr/>
          <p:nvPr/>
        </p:nvSpPr>
        <p:spPr>
          <a:xfrm>
            <a:off x="594360" y="3108960"/>
            <a:ext cx="7635240" cy="932688"/>
          </a:xfrm>
          <a:prstGeom prst="roundRect">
            <a:avLst>
              <a:gd name="adj" fmla="val 7843"/>
            </a:avLst>
          </a:prstGeom>
          <a:solidFill>
            <a:srgbClr val="1A2440"/>
          </a:solidFill>
          <a:ln w="9525">
            <a:solidFill>
              <a:srgbClr val="2D3B60"/>
            </a:solidFill>
            <a:prstDash val="solid"/>
          </a:ln>
        </p:spPr>
      </p:sp>
      <p:sp>
        <p:nvSpPr>
          <p:cNvPr id="8" name="Shape 5"/>
          <p:cNvSpPr/>
          <p:nvPr/>
        </p:nvSpPr>
        <p:spPr>
          <a:xfrm>
            <a:off x="758952" y="3364992"/>
            <a:ext cx="402336" cy="402336"/>
          </a:xfrm>
          <a:prstGeom prst="ellipse">
            <a:avLst/>
          </a:prstGeom>
          <a:solidFill>
            <a:srgbClr val="3DDC84"/>
          </a:solidFill>
          <a:ln/>
        </p:spPr>
      </p:sp>
      <p:sp>
        <p:nvSpPr>
          <p:cNvPr id="9" name="Text 6"/>
          <p:cNvSpPr/>
          <p:nvPr/>
        </p:nvSpPr>
        <p:spPr>
          <a:xfrm>
            <a:off x="758952" y="3364992"/>
            <a:ext cx="402336" cy="402336"/>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1</a:t>
            </a:r>
            <a:endParaRPr lang="en-US" sz="1400" dirty="0"/>
          </a:p>
        </p:txBody>
      </p:sp>
      <p:sp>
        <p:nvSpPr>
          <p:cNvPr id="10" name="Text 7"/>
          <p:cNvSpPr/>
          <p:nvPr/>
        </p:nvSpPr>
        <p:spPr>
          <a:xfrm>
            <a:off x="1325880" y="3218688"/>
            <a:ext cx="6675120" cy="329184"/>
          </a:xfrm>
          <a:prstGeom prst="rect">
            <a:avLst/>
          </a:prstGeom>
          <a:noFill/>
          <a:ln/>
        </p:spPr>
        <p:txBody>
          <a:bodyPr wrap="square" lIns="0" tIns="0" rIns="0" bIns="0" rtlCol="0" anchor="ctr"/>
          <a:lstStyle/>
          <a:p>
            <a:pPr indent="0" marL="0">
              <a:buNone/>
            </a:pPr>
            <a:r>
              <a:rPr lang="en-US" sz="1350" b="1" dirty="0">
                <a:solidFill>
                  <a:srgbClr val="EDF2FC"/>
                </a:solidFill>
                <a:latin typeface="Calibri" pitchFamily="34" charset="0"/>
                <a:ea typeface="Calibri" pitchFamily="34" charset="-122"/>
                <a:cs typeface="Calibri" pitchFamily="34" charset="-120"/>
              </a:rPr>
              <a:t>App berfungsi atau tidak</a:t>
            </a:r>
            <a:endParaRPr lang="en-US" sz="1350" dirty="0"/>
          </a:p>
        </p:txBody>
      </p:sp>
      <p:sp>
        <p:nvSpPr>
          <p:cNvPr id="11" name="Text 8"/>
          <p:cNvSpPr/>
          <p:nvPr/>
        </p:nvSpPr>
        <p:spPr>
          <a:xfrm>
            <a:off x="1325880" y="3547872"/>
            <a:ext cx="6675120" cy="457200"/>
          </a:xfrm>
          <a:prstGeom prst="rect">
            <a:avLst/>
          </a:prstGeom>
          <a:noFill/>
          <a:ln/>
        </p:spPr>
        <p:txBody>
          <a:bodyPr wrap="square" lIns="0" tIns="0" rIns="0" bIns="0" rtlCol="0" anchor="t"/>
          <a:lstStyle/>
          <a:p>
            <a:pPr indent="0" marL="0">
              <a:buNone/>
            </a:pPr>
            <a:r>
              <a:rPr lang="en-US" sz="1050" dirty="0">
                <a:solidFill>
                  <a:srgbClr val="9BA9C8"/>
                </a:solidFill>
                <a:latin typeface="Calibri" pitchFamily="34" charset="0"/>
                <a:ea typeface="Calibri" pitchFamily="34" charset="-122"/>
                <a:cs typeface="Calibri" pitchFamily="34" charset="-120"/>
              </a:rPr>
              <a:t>Butang boleh ditekan, borang boleh dihantar, skrin bertukar dengan betul. Cuba sendiri, jangan hanya lihat video.</a:t>
            </a:r>
            <a:endParaRPr lang="en-US" sz="1050" dirty="0"/>
          </a:p>
        </p:txBody>
      </p:sp>
      <p:sp>
        <p:nvSpPr>
          <p:cNvPr id="12" name="Shape 9"/>
          <p:cNvSpPr/>
          <p:nvPr/>
        </p:nvSpPr>
        <p:spPr>
          <a:xfrm>
            <a:off x="594360" y="4160520"/>
            <a:ext cx="7635240" cy="932688"/>
          </a:xfrm>
          <a:prstGeom prst="roundRect">
            <a:avLst>
              <a:gd name="adj" fmla="val 7843"/>
            </a:avLst>
          </a:prstGeom>
          <a:solidFill>
            <a:srgbClr val="1A2440"/>
          </a:solidFill>
          <a:ln w="9525">
            <a:solidFill>
              <a:srgbClr val="2D3B60"/>
            </a:solidFill>
            <a:prstDash val="solid"/>
          </a:ln>
        </p:spPr>
      </p:sp>
      <p:sp>
        <p:nvSpPr>
          <p:cNvPr id="13" name="Shape 10"/>
          <p:cNvSpPr/>
          <p:nvPr/>
        </p:nvSpPr>
        <p:spPr>
          <a:xfrm>
            <a:off x="758952" y="4416552"/>
            <a:ext cx="402336" cy="402336"/>
          </a:xfrm>
          <a:prstGeom prst="ellipse">
            <a:avLst/>
          </a:prstGeom>
          <a:solidFill>
            <a:srgbClr val="3DDC84"/>
          </a:solidFill>
          <a:ln/>
        </p:spPr>
      </p:sp>
      <p:sp>
        <p:nvSpPr>
          <p:cNvPr id="14" name="Text 11"/>
          <p:cNvSpPr/>
          <p:nvPr/>
        </p:nvSpPr>
        <p:spPr>
          <a:xfrm>
            <a:off x="758952" y="4416552"/>
            <a:ext cx="402336" cy="402336"/>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2</a:t>
            </a:r>
            <a:endParaRPr lang="en-US" sz="1400" dirty="0"/>
          </a:p>
        </p:txBody>
      </p:sp>
      <p:sp>
        <p:nvSpPr>
          <p:cNvPr id="15" name="Text 12"/>
          <p:cNvSpPr/>
          <p:nvPr/>
        </p:nvSpPr>
        <p:spPr>
          <a:xfrm>
            <a:off x="1325880" y="4270248"/>
            <a:ext cx="6675120" cy="329184"/>
          </a:xfrm>
          <a:prstGeom prst="rect">
            <a:avLst/>
          </a:prstGeom>
          <a:noFill/>
          <a:ln/>
        </p:spPr>
        <p:txBody>
          <a:bodyPr wrap="square" lIns="0" tIns="0" rIns="0" bIns="0" rtlCol="0" anchor="ctr"/>
          <a:lstStyle/>
          <a:p>
            <a:pPr indent="0" marL="0">
              <a:buNone/>
            </a:pPr>
            <a:r>
              <a:rPr lang="en-US" sz="1350" b="1" dirty="0">
                <a:solidFill>
                  <a:srgbClr val="EDF2FC"/>
                </a:solidFill>
                <a:latin typeface="Calibri" pitchFamily="34" charset="0"/>
                <a:ea typeface="Calibri" pitchFamily="34" charset="-122"/>
                <a:cs typeface="Calibri" pitchFamily="34" charset="-120"/>
              </a:rPr>
              <a:t>Menyelesaikan masalah sebenar</a:t>
            </a:r>
            <a:endParaRPr lang="en-US" sz="1350" dirty="0"/>
          </a:p>
        </p:txBody>
      </p:sp>
      <p:sp>
        <p:nvSpPr>
          <p:cNvPr id="16" name="Text 13"/>
          <p:cNvSpPr/>
          <p:nvPr/>
        </p:nvSpPr>
        <p:spPr>
          <a:xfrm>
            <a:off x="1325880" y="4599432"/>
            <a:ext cx="6675120" cy="457200"/>
          </a:xfrm>
          <a:prstGeom prst="rect">
            <a:avLst/>
          </a:prstGeom>
          <a:noFill/>
          <a:ln/>
        </p:spPr>
        <p:txBody>
          <a:bodyPr wrap="square" lIns="0" tIns="0" rIns="0" bIns="0" rtlCol="0" anchor="t"/>
          <a:lstStyle/>
          <a:p>
            <a:pPr indent="0" marL="0">
              <a:buNone/>
            </a:pPr>
            <a:r>
              <a:rPr lang="en-US" sz="1050" dirty="0">
                <a:solidFill>
                  <a:srgbClr val="9BA9C8"/>
                </a:solidFill>
                <a:latin typeface="Calibri" pitchFamily="34" charset="0"/>
                <a:ea typeface="Calibri" pitchFamily="34" charset="-122"/>
                <a:cs typeface="Calibri" pitchFamily="34" charset="-120"/>
              </a:rPr>
              <a:t>Adakah app ini menjawab keperluan sebenar sekolah atau komuniti? Idea yang tepat lebih bernilai daripada ciri yang banyak.</a:t>
            </a:r>
            <a:endParaRPr lang="en-US" sz="1050" dirty="0"/>
          </a:p>
        </p:txBody>
      </p:sp>
      <p:sp>
        <p:nvSpPr>
          <p:cNvPr id="17" name="Shape 14"/>
          <p:cNvSpPr/>
          <p:nvPr/>
        </p:nvSpPr>
        <p:spPr>
          <a:xfrm>
            <a:off x="594360" y="5212080"/>
            <a:ext cx="7635240" cy="932688"/>
          </a:xfrm>
          <a:prstGeom prst="roundRect">
            <a:avLst>
              <a:gd name="adj" fmla="val 7843"/>
            </a:avLst>
          </a:prstGeom>
          <a:solidFill>
            <a:srgbClr val="1A2440"/>
          </a:solidFill>
          <a:ln w="9525">
            <a:solidFill>
              <a:srgbClr val="2D3B60"/>
            </a:solidFill>
            <a:prstDash val="solid"/>
          </a:ln>
        </p:spPr>
      </p:sp>
      <p:sp>
        <p:nvSpPr>
          <p:cNvPr id="18" name="Shape 15"/>
          <p:cNvSpPr/>
          <p:nvPr/>
        </p:nvSpPr>
        <p:spPr>
          <a:xfrm>
            <a:off x="758952" y="5468112"/>
            <a:ext cx="402336" cy="402336"/>
          </a:xfrm>
          <a:prstGeom prst="ellipse">
            <a:avLst/>
          </a:prstGeom>
          <a:solidFill>
            <a:srgbClr val="3DDC84"/>
          </a:solidFill>
          <a:ln/>
        </p:spPr>
      </p:sp>
      <p:sp>
        <p:nvSpPr>
          <p:cNvPr id="19" name="Text 16"/>
          <p:cNvSpPr/>
          <p:nvPr/>
        </p:nvSpPr>
        <p:spPr>
          <a:xfrm>
            <a:off x="758952" y="5468112"/>
            <a:ext cx="402336" cy="402336"/>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3</a:t>
            </a:r>
            <a:endParaRPr lang="en-US" sz="1400" dirty="0"/>
          </a:p>
        </p:txBody>
      </p:sp>
      <p:sp>
        <p:nvSpPr>
          <p:cNvPr id="20" name="Text 17"/>
          <p:cNvSpPr/>
          <p:nvPr/>
        </p:nvSpPr>
        <p:spPr>
          <a:xfrm>
            <a:off x="1325880" y="5321808"/>
            <a:ext cx="6675120" cy="329184"/>
          </a:xfrm>
          <a:prstGeom prst="rect">
            <a:avLst/>
          </a:prstGeom>
          <a:noFill/>
          <a:ln/>
        </p:spPr>
        <p:txBody>
          <a:bodyPr wrap="square" lIns="0" tIns="0" rIns="0" bIns="0" rtlCol="0" anchor="ctr"/>
          <a:lstStyle/>
          <a:p>
            <a:pPr indent="0" marL="0">
              <a:buNone/>
            </a:pPr>
            <a:r>
              <a:rPr lang="en-US" sz="1350" b="1" dirty="0">
                <a:solidFill>
                  <a:srgbClr val="EDF2FC"/>
                </a:solidFill>
                <a:latin typeface="Calibri" pitchFamily="34" charset="0"/>
                <a:ea typeface="Calibri" pitchFamily="34" charset="-122"/>
                <a:cs typeface="Calibri" pitchFamily="34" charset="-120"/>
              </a:rPr>
              <a:t>Mudah digunakan</a:t>
            </a:r>
            <a:endParaRPr lang="en-US" sz="1350" dirty="0"/>
          </a:p>
        </p:txBody>
      </p:sp>
      <p:sp>
        <p:nvSpPr>
          <p:cNvPr id="21" name="Text 18"/>
          <p:cNvSpPr/>
          <p:nvPr/>
        </p:nvSpPr>
        <p:spPr>
          <a:xfrm>
            <a:off x="1325880" y="5650992"/>
            <a:ext cx="6675120" cy="457200"/>
          </a:xfrm>
          <a:prstGeom prst="rect">
            <a:avLst/>
          </a:prstGeom>
          <a:noFill/>
          <a:ln/>
        </p:spPr>
        <p:txBody>
          <a:bodyPr wrap="square" lIns="0" tIns="0" rIns="0" bIns="0" rtlCol="0" anchor="t"/>
          <a:lstStyle/>
          <a:p>
            <a:pPr indent="0" marL="0">
              <a:buNone/>
            </a:pPr>
            <a:r>
              <a:rPr lang="en-US" sz="1050" dirty="0">
                <a:solidFill>
                  <a:srgbClr val="9BA9C8"/>
                </a:solidFill>
                <a:latin typeface="Calibri" pitchFamily="34" charset="0"/>
                <a:ea typeface="Calibri" pitchFamily="34" charset="-122"/>
                <a:cs typeface="Calibri" pitchFamily="34" charset="-120"/>
              </a:rPr>
              <a:t>Orang baru terus faham tanpa manual panjang. Paparan jelas, tulisan mudah dibaca.</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6 · SUDUT PENJURIAN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Soalan Mudah, Jawapan Bermakna</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Soalan ringkas kepada peserta mendedahkan tahap kefahaman sebenar mereka</a:t>
            </a:r>
            <a:endParaRPr lang="en-US" sz="1300" dirty="0"/>
          </a:p>
        </p:txBody>
      </p:sp>
      <p:sp>
        <p:nvSpPr>
          <p:cNvPr id="6" name="Shape 3"/>
          <p:cNvSpPr/>
          <p:nvPr/>
        </p:nvSpPr>
        <p:spPr>
          <a:xfrm>
            <a:off x="594360" y="1783080"/>
            <a:ext cx="5394960" cy="3657600"/>
          </a:xfrm>
          <a:prstGeom prst="roundRect">
            <a:avLst>
              <a:gd name="adj" fmla="val 2500"/>
            </a:avLst>
          </a:prstGeom>
          <a:solidFill>
            <a:srgbClr val="F5F8FD"/>
          </a:solidFill>
          <a:ln w="9525">
            <a:solidFill>
              <a:srgbClr val="DCE4F1"/>
            </a:solidFill>
            <a:prstDash val="solid"/>
          </a:ln>
        </p:spPr>
      </p:sp>
      <p:sp>
        <p:nvSpPr>
          <p:cNvPr id="7" name="Shape 4"/>
          <p:cNvSpPr/>
          <p:nvPr/>
        </p:nvSpPr>
        <p:spPr>
          <a:xfrm>
            <a:off x="795528" y="1965960"/>
            <a:ext cx="457200" cy="457200"/>
          </a:xfrm>
          <a:prstGeom prst="ellipse">
            <a:avLst/>
          </a:prstGeom>
          <a:solidFill>
            <a:srgbClr val="0E97A8"/>
          </a:solidFill>
          <a:ln/>
        </p:spPr>
      </p:sp>
      <p:pic>
        <p:nvPicPr>
          <p:cNvPr id="8" name="Image 1" descr="img/ic-comments.png">    </p:cNvPr>
          <p:cNvPicPr>
            <a:picLocks noChangeAspect="1"/>
          </p:cNvPicPr>
          <p:nvPr/>
        </p:nvPicPr>
        <p:blipFill>
          <a:blip r:embed="rId2"/>
          <a:stretch>
            <a:fillRect/>
          </a:stretch>
        </p:blipFill>
        <p:spPr>
          <a:xfrm>
            <a:off x="905256" y="2075688"/>
            <a:ext cx="237744" cy="237744"/>
          </a:xfrm>
          <a:prstGeom prst="rect">
            <a:avLst/>
          </a:prstGeom>
        </p:spPr>
      </p:pic>
      <p:sp>
        <p:nvSpPr>
          <p:cNvPr id="9" name="Text 5"/>
          <p:cNvSpPr/>
          <p:nvPr/>
        </p:nvSpPr>
        <p:spPr>
          <a:xfrm>
            <a:off x="1371600" y="1965960"/>
            <a:ext cx="4389120" cy="457200"/>
          </a:xfrm>
          <a:prstGeom prst="rect">
            <a:avLst/>
          </a:prstGeom>
          <a:noFill/>
          <a:ln/>
        </p:spPr>
        <p:txBody>
          <a:bodyPr wrap="square" lIns="0" tIns="0" rIns="0" bIns="0" rtlCol="0" anchor="ctr"/>
          <a:lstStyle/>
          <a:p>
            <a:pPr indent="0" marL="0">
              <a:buNone/>
            </a:pPr>
            <a:r>
              <a:rPr lang="en-US" sz="1400" b="1" dirty="0">
                <a:solidFill>
                  <a:srgbClr val="16213B"/>
                </a:solidFill>
                <a:latin typeface="Calibri" pitchFamily="34" charset="0"/>
                <a:ea typeface="Calibri" pitchFamily="34" charset="-122"/>
                <a:cs typeface="Calibri" pitchFamily="34" charset="-120"/>
              </a:rPr>
              <a:t>Soalan cadangan untuk juri</a:t>
            </a:r>
            <a:endParaRPr lang="en-US" sz="1400" dirty="0"/>
          </a:p>
        </p:txBody>
      </p:sp>
      <p:sp>
        <p:nvSpPr>
          <p:cNvPr id="10" name="Text 6"/>
          <p:cNvSpPr/>
          <p:nvPr/>
        </p:nvSpPr>
        <p:spPr>
          <a:xfrm>
            <a:off x="868680" y="2606040"/>
            <a:ext cx="4846320" cy="2651760"/>
          </a:xfrm>
          <a:prstGeom prst="rect">
            <a:avLst/>
          </a:prstGeom>
          <a:noFill/>
          <a:ln/>
        </p:spPr>
        <p:txBody>
          <a:bodyPr wrap="square" lIns="0" tIns="0" rIns="0" bIns="0" rtlCol="0" anchor="t"/>
          <a:lstStyle/>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“Boleh terangkan bagaimana app ini dibina?”</a:t>
            </a:r>
            <a:endParaRPr lang="en-US" sz="1250" dirty="0"/>
          </a:p>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“Apakah prompt atau alat yang kamu gunakan?”</a:t>
            </a:r>
            <a:endParaRPr lang="en-US" sz="1250" dirty="0"/>
          </a:p>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“Jika saya minta tukar warna butang ini, bagaimana caranya?”</a:t>
            </a:r>
            <a:endParaRPr lang="en-US" sz="1250" dirty="0"/>
          </a:p>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“Data app ini disimpan di mana?”</a:t>
            </a:r>
            <a:endParaRPr lang="en-US" sz="1250" dirty="0"/>
          </a:p>
        </p:txBody>
      </p:sp>
      <p:sp>
        <p:nvSpPr>
          <p:cNvPr id="11" name="Shape 7"/>
          <p:cNvSpPr/>
          <p:nvPr/>
        </p:nvSpPr>
        <p:spPr>
          <a:xfrm>
            <a:off x="6217920" y="1783080"/>
            <a:ext cx="5394960" cy="3657600"/>
          </a:xfrm>
          <a:prstGeom prst="roundRect">
            <a:avLst>
              <a:gd name="adj" fmla="val 2500"/>
            </a:avLst>
          </a:prstGeom>
          <a:solidFill>
            <a:srgbClr val="EFFBF4"/>
          </a:solidFill>
          <a:ln w="12700">
            <a:solidFill>
              <a:srgbClr val="128A50"/>
            </a:solidFill>
            <a:prstDash val="solid"/>
          </a:ln>
        </p:spPr>
      </p:sp>
      <p:sp>
        <p:nvSpPr>
          <p:cNvPr id="12" name="Shape 8"/>
          <p:cNvSpPr/>
          <p:nvPr/>
        </p:nvSpPr>
        <p:spPr>
          <a:xfrm>
            <a:off x="6419088" y="1965960"/>
            <a:ext cx="457200" cy="457200"/>
          </a:xfrm>
          <a:prstGeom prst="ellipse">
            <a:avLst/>
          </a:prstGeom>
          <a:solidFill>
            <a:srgbClr val="128A50"/>
          </a:solidFill>
          <a:ln/>
        </p:spPr>
      </p:sp>
      <p:pic>
        <p:nvPicPr>
          <p:cNvPr id="13" name="Image 2" descr="img/ic-check.png">    </p:cNvPr>
          <p:cNvPicPr>
            <a:picLocks noChangeAspect="1"/>
          </p:cNvPicPr>
          <p:nvPr/>
        </p:nvPicPr>
        <p:blipFill>
          <a:blip r:embed="rId3"/>
          <a:stretch>
            <a:fillRect/>
          </a:stretch>
        </p:blipFill>
        <p:spPr>
          <a:xfrm>
            <a:off x="6528816" y="2075688"/>
            <a:ext cx="237744" cy="237744"/>
          </a:xfrm>
          <a:prstGeom prst="rect">
            <a:avLst/>
          </a:prstGeom>
        </p:spPr>
      </p:pic>
      <p:sp>
        <p:nvSpPr>
          <p:cNvPr id="14" name="Text 9"/>
          <p:cNvSpPr/>
          <p:nvPr/>
        </p:nvSpPr>
        <p:spPr>
          <a:xfrm>
            <a:off x="6995160" y="1965960"/>
            <a:ext cx="4389120" cy="457200"/>
          </a:xfrm>
          <a:prstGeom prst="rect">
            <a:avLst/>
          </a:prstGeom>
          <a:noFill/>
          <a:ln/>
        </p:spPr>
        <p:txBody>
          <a:bodyPr wrap="square" lIns="0" tIns="0" rIns="0" bIns="0" rtlCol="0" anchor="ctr"/>
          <a:lstStyle/>
          <a:p>
            <a:pPr indent="0" marL="0">
              <a:buNone/>
            </a:pPr>
            <a:r>
              <a:rPr lang="en-US" sz="1400" b="1" dirty="0">
                <a:solidFill>
                  <a:srgbClr val="16213B"/>
                </a:solidFill>
                <a:latin typeface="Calibri" pitchFamily="34" charset="0"/>
                <a:ea typeface="Calibri" pitchFamily="34" charset="-122"/>
                <a:cs typeface="Calibri" pitchFamily="34" charset="-120"/>
              </a:rPr>
              <a:t>Isyarat murid yang faham</a:t>
            </a:r>
            <a:endParaRPr lang="en-US" sz="1400" dirty="0"/>
          </a:p>
        </p:txBody>
      </p:sp>
      <p:sp>
        <p:nvSpPr>
          <p:cNvPr id="15" name="Text 10"/>
          <p:cNvSpPr/>
          <p:nvPr/>
        </p:nvSpPr>
        <p:spPr>
          <a:xfrm>
            <a:off x="6492240" y="2606040"/>
            <a:ext cx="4846320" cy="2651760"/>
          </a:xfrm>
          <a:prstGeom prst="rect">
            <a:avLst/>
          </a:prstGeom>
          <a:noFill/>
          <a:ln/>
        </p:spPr>
        <p:txBody>
          <a:bodyPr wrap="square" lIns="0" tIns="0" rIns="0" bIns="0" rtlCol="0" anchor="t"/>
          <a:lstStyle/>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Boleh menerangkan aliran app dengan yakin</a:t>
            </a:r>
            <a:endParaRPr lang="en-US" sz="1250" dirty="0"/>
          </a:p>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Tahu di mana data app disimpan</a:t>
            </a:r>
            <a:endParaRPr lang="en-US" sz="1250" dirty="0"/>
          </a:p>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Boleh menunjukkan cara mengubah sesuatu paparan</a:t>
            </a:r>
            <a:endParaRPr lang="en-US" sz="1250" dirty="0"/>
          </a:p>
          <a:p>
            <a:pPr marL="342900" indent="-342900">
              <a:spcAft>
                <a:spcPts val="1000"/>
              </a:spcAft>
              <a:buSzPct val="100000"/>
              <a:buChar char="•"/>
            </a:pPr>
            <a:r>
              <a:rPr lang="en-US" sz="1250" dirty="0">
                <a:solidFill>
                  <a:srgbClr val="5A6A88"/>
                </a:solidFill>
                <a:latin typeface="Calibri" pitchFamily="34" charset="0"/>
                <a:ea typeface="Calibri" pitchFamily="34" charset="-122"/>
                <a:cs typeface="Calibri" pitchFamily="34" charset="-120"/>
              </a:rPr>
              <a:t>Jujur tentang penggunaan AI dan boleh terangkan peranannya</a:t>
            </a:r>
            <a:endParaRPr lang="en-US" sz="1250" dirty="0"/>
          </a:p>
        </p:txBody>
      </p:sp>
      <p:sp>
        <p:nvSpPr>
          <p:cNvPr id="16" name="Shape 11"/>
          <p:cNvSpPr/>
          <p:nvPr/>
        </p:nvSpPr>
        <p:spPr>
          <a:xfrm>
            <a:off x="594360" y="5623560"/>
            <a:ext cx="11000232" cy="566928"/>
          </a:xfrm>
          <a:prstGeom prst="roundRect">
            <a:avLst>
              <a:gd name="adj" fmla="val 14516"/>
            </a:avLst>
          </a:prstGeom>
          <a:solidFill>
            <a:srgbClr val="F5F8FD"/>
          </a:solidFill>
          <a:ln w="15875">
            <a:solidFill>
              <a:srgbClr val="C99A2E"/>
            </a:solidFill>
            <a:prstDash val="solid"/>
          </a:ln>
        </p:spPr>
      </p:sp>
      <p:sp>
        <p:nvSpPr>
          <p:cNvPr id="17" name="Text 12"/>
          <p:cNvSpPr/>
          <p:nvPr/>
        </p:nvSpPr>
        <p:spPr>
          <a:xfrm>
            <a:off x="822960" y="5623560"/>
            <a:ext cx="10543032" cy="566928"/>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Penggunaan AI dibenarkan dalam pertandingan. Yang kita nilai ialah kefahaman, usaha dan kejujuran murid.</a:t>
            </a:r>
            <a:endParaRPr lang="en-US" sz="1250" dirty="0"/>
          </a:p>
        </p:txBody>
      </p:sp>
      <p:sp>
        <p:nvSpPr>
          <p:cNvPr id="19" name="Text 13"/>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20" name="Text 14"/>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Penjurian · 21 / 23</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img/orb-crop.png">    </p:cNvPr>
          <p:cNvPicPr>
            <a:picLocks noChangeAspect="1"/>
          </p:cNvPicPr>
          <p:nvPr/>
        </p:nvPicPr>
        <p:blipFill>
          <a:blip r:embed="rId1"/>
          <a:stretch>
            <a:fillRect/>
          </a:stretch>
        </p:blipFill>
        <p:spPr>
          <a:xfrm>
            <a:off x="11430000" y="320040"/>
            <a:ext cx="457200" cy="457200"/>
          </a:xfrm>
          <a:prstGeom prst="rect">
            <a:avLst/>
          </a:prstGeom>
        </p:spPr>
      </p:pic>
      <p:sp>
        <p:nvSpPr>
          <p:cNvPr id="3" name="Text 0"/>
          <p:cNvSpPr/>
          <p:nvPr/>
        </p:nvSpPr>
        <p:spPr>
          <a:xfrm>
            <a:off x="594360" y="365760"/>
            <a:ext cx="11000232" cy="274320"/>
          </a:xfrm>
          <a:prstGeom prst="rect">
            <a:avLst/>
          </a:prstGeom>
          <a:noFill/>
          <a:ln/>
        </p:spPr>
        <p:txBody>
          <a:bodyPr wrap="square" lIns="0" tIns="0" rIns="0" bIns="0" rtlCol="0" anchor="ctr"/>
          <a:lstStyle/>
          <a:p>
            <a:pPr indent="0" marL="0">
              <a:buNone/>
            </a:pPr>
            <a:r>
              <a:rPr lang="en-US" sz="1200" b="1" spc="200" kern="0" dirty="0">
                <a:solidFill>
                  <a:srgbClr val="0E97A8"/>
                </a:solidFill>
                <a:latin typeface="Calibri" pitchFamily="34" charset="0"/>
                <a:ea typeface="Calibri" pitchFamily="34" charset="-122"/>
                <a:cs typeface="Calibri" pitchFamily="34" charset="-120"/>
              </a:rPr>
              <a:t>BAHAGIAN 6 · SUDUT PENJURIAN</a:t>
            </a:r>
            <a:endParaRPr lang="en-US" sz="1200" dirty="0"/>
          </a:p>
        </p:txBody>
      </p:sp>
      <p:sp>
        <p:nvSpPr>
          <p:cNvPr id="4" name="Text 1"/>
          <p:cNvSpPr/>
          <p:nvPr/>
        </p:nvSpPr>
        <p:spPr>
          <a:xfrm>
            <a:off x="594360" y="640080"/>
            <a:ext cx="11000232" cy="566928"/>
          </a:xfrm>
          <a:prstGeom prst="rect">
            <a:avLst/>
          </a:prstGeom>
          <a:noFill/>
          <a:ln/>
        </p:spPr>
        <p:txBody>
          <a:bodyPr wrap="square" lIns="0" tIns="0" rIns="0" bIns="0" rtlCol="0" anchor="ctr"/>
          <a:lstStyle/>
          <a:p>
            <a:pPr indent="0" marL="0">
              <a:buNone/>
            </a:pPr>
            <a:r>
              <a:rPr lang="en-US" sz="2900" b="1" dirty="0">
                <a:solidFill>
                  <a:srgbClr val="16213B"/>
                </a:solidFill>
                <a:latin typeface="Cambria" pitchFamily="34" charset="0"/>
                <a:ea typeface="Cambria" pitchFamily="34" charset="-122"/>
                <a:cs typeface="Cambria" pitchFamily="34" charset="-120"/>
              </a:rPr>
              <a:t>Senarai Semak Juri, Satu Muka Surat</a:t>
            </a:r>
            <a:endParaRPr lang="en-US" sz="2900" dirty="0"/>
          </a:p>
        </p:txBody>
      </p:sp>
      <p:sp>
        <p:nvSpPr>
          <p:cNvPr id="5" name="Text 2"/>
          <p:cNvSpPr/>
          <p:nvPr/>
        </p:nvSpPr>
        <p:spPr>
          <a:xfrm>
            <a:off x="594360" y="1225296"/>
            <a:ext cx="11000232" cy="329184"/>
          </a:xfrm>
          <a:prstGeom prst="rect">
            <a:avLst/>
          </a:prstGeom>
          <a:noFill/>
          <a:ln/>
        </p:spPr>
        <p:txBody>
          <a:bodyPr wrap="square" lIns="0" tIns="0" rIns="0" bIns="0" rtlCol="0" anchor="ctr"/>
          <a:lstStyle/>
          <a:p>
            <a:pPr indent="0" marL="0">
              <a:buNone/>
            </a:pPr>
            <a:r>
              <a:rPr lang="en-US" sz="1300" dirty="0">
                <a:solidFill>
                  <a:srgbClr val="5A6A88"/>
                </a:solidFill>
                <a:latin typeface="Calibri" pitchFamily="34" charset="0"/>
                <a:ea typeface="Calibri" pitchFamily="34" charset="-122"/>
                <a:cs typeface="Calibri" pitchFamily="34" charset="-120"/>
              </a:rPr>
              <a:t>Diedarkan selepas slot ini. Bawa semasa sesi penjurian sebenar</a:t>
            </a:r>
            <a:endParaRPr lang="en-US" sz="1300" dirty="0"/>
          </a:p>
        </p:txBody>
      </p:sp>
      <p:sp>
        <p:nvSpPr>
          <p:cNvPr id="6" name="Shape 3"/>
          <p:cNvSpPr/>
          <p:nvPr/>
        </p:nvSpPr>
        <p:spPr>
          <a:xfrm>
            <a:off x="594360" y="1783080"/>
            <a:ext cx="5399532" cy="1554480"/>
          </a:xfrm>
          <a:prstGeom prst="roundRect">
            <a:avLst>
              <a:gd name="adj" fmla="val 5294"/>
            </a:avLst>
          </a:prstGeom>
          <a:solidFill>
            <a:srgbClr val="F5F8FD"/>
          </a:solidFill>
          <a:ln w="9525">
            <a:solidFill>
              <a:srgbClr val="DCE4F1"/>
            </a:solidFill>
            <a:prstDash val="solid"/>
          </a:ln>
        </p:spPr>
      </p:sp>
      <p:sp>
        <p:nvSpPr>
          <p:cNvPr id="7" name="Shape 4"/>
          <p:cNvSpPr/>
          <p:nvPr/>
        </p:nvSpPr>
        <p:spPr>
          <a:xfrm>
            <a:off x="758952" y="1947672"/>
            <a:ext cx="457200" cy="457200"/>
          </a:xfrm>
          <a:prstGeom prst="ellipse">
            <a:avLst/>
          </a:prstGeom>
          <a:solidFill>
            <a:srgbClr val="128A50"/>
          </a:solidFill>
          <a:ln/>
        </p:spPr>
      </p:sp>
      <p:pic>
        <p:nvPicPr>
          <p:cNvPr id="8" name="Image 1" descr="img/ic-play.png">    </p:cNvPr>
          <p:cNvPicPr>
            <a:picLocks noChangeAspect="1"/>
          </p:cNvPicPr>
          <p:nvPr/>
        </p:nvPicPr>
        <p:blipFill>
          <a:blip r:embed="rId2"/>
          <a:stretch>
            <a:fillRect/>
          </a:stretch>
        </p:blipFill>
        <p:spPr>
          <a:xfrm>
            <a:off x="868680" y="2057400"/>
            <a:ext cx="237744" cy="237744"/>
          </a:xfrm>
          <a:prstGeom prst="rect">
            <a:avLst/>
          </a:prstGeom>
        </p:spPr>
      </p:pic>
      <p:sp>
        <p:nvSpPr>
          <p:cNvPr id="9" name="Text 5"/>
          <p:cNvSpPr/>
          <p:nvPr/>
        </p:nvSpPr>
        <p:spPr>
          <a:xfrm>
            <a:off x="13441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Fungsi asas</a:t>
            </a:r>
            <a:endParaRPr lang="en-US" sz="1350" dirty="0"/>
          </a:p>
        </p:txBody>
      </p:sp>
      <p:sp>
        <p:nvSpPr>
          <p:cNvPr id="10" name="Text 6"/>
          <p:cNvSpPr/>
          <p:nvPr/>
        </p:nvSpPr>
        <p:spPr>
          <a:xfrm>
            <a:off x="777240" y="2496312"/>
            <a:ext cx="5033772" cy="6949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App dibuka, butang berfungsi, tiada ralat besar semasa dicuba.</a:t>
            </a:r>
            <a:endParaRPr lang="en-US" sz="1100" dirty="0"/>
          </a:p>
        </p:txBody>
      </p:sp>
      <p:sp>
        <p:nvSpPr>
          <p:cNvPr id="11" name="Shape 7"/>
          <p:cNvSpPr/>
          <p:nvPr/>
        </p:nvSpPr>
        <p:spPr>
          <a:xfrm>
            <a:off x="6195060" y="1783080"/>
            <a:ext cx="5399532" cy="1554480"/>
          </a:xfrm>
          <a:prstGeom prst="roundRect">
            <a:avLst>
              <a:gd name="adj" fmla="val 5294"/>
            </a:avLst>
          </a:prstGeom>
          <a:solidFill>
            <a:srgbClr val="F5F8FD"/>
          </a:solidFill>
          <a:ln w="9525">
            <a:solidFill>
              <a:srgbClr val="DCE4F1"/>
            </a:solidFill>
            <a:prstDash val="solid"/>
          </a:ln>
        </p:spPr>
      </p:sp>
      <p:sp>
        <p:nvSpPr>
          <p:cNvPr id="12" name="Shape 8"/>
          <p:cNvSpPr/>
          <p:nvPr/>
        </p:nvSpPr>
        <p:spPr>
          <a:xfrm>
            <a:off x="6359652" y="1947672"/>
            <a:ext cx="457200" cy="457200"/>
          </a:xfrm>
          <a:prstGeom prst="ellipse">
            <a:avLst/>
          </a:prstGeom>
          <a:solidFill>
            <a:srgbClr val="C99A2E"/>
          </a:solidFill>
          <a:ln/>
        </p:spPr>
      </p:sp>
      <p:pic>
        <p:nvPicPr>
          <p:cNvPr id="13" name="Image 2" descr="img/ic-target.png">    </p:cNvPr>
          <p:cNvPicPr>
            <a:picLocks noChangeAspect="1"/>
          </p:cNvPicPr>
          <p:nvPr/>
        </p:nvPicPr>
        <p:blipFill>
          <a:blip r:embed="rId3"/>
          <a:stretch>
            <a:fillRect/>
          </a:stretch>
        </p:blipFill>
        <p:spPr>
          <a:xfrm>
            <a:off x="6469380" y="2057400"/>
            <a:ext cx="237744" cy="237744"/>
          </a:xfrm>
          <a:prstGeom prst="rect">
            <a:avLst/>
          </a:prstGeom>
        </p:spPr>
      </p:pic>
      <p:sp>
        <p:nvSpPr>
          <p:cNvPr id="14" name="Text 9"/>
          <p:cNvSpPr/>
          <p:nvPr/>
        </p:nvSpPr>
        <p:spPr>
          <a:xfrm>
            <a:off x="6944868" y="1947672"/>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Idea dan keaslian</a:t>
            </a:r>
            <a:endParaRPr lang="en-US" sz="1350" dirty="0"/>
          </a:p>
        </p:txBody>
      </p:sp>
      <p:sp>
        <p:nvSpPr>
          <p:cNvPr id="15" name="Text 10"/>
          <p:cNvSpPr/>
          <p:nvPr/>
        </p:nvSpPr>
        <p:spPr>
          <a:xfrm>
            <a:off x="6377940" y="2496312"/>
            <a:ext cx="5033772" cy="6949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Masalah sebenar, penyelesaian tersendiri, bukan tiruan semata-mata.</a:t>
            </a:r>
            <a:endParaRPr lang="en-US" sz="1100" dirty="0"/>
          </a:p>
        </p:txBody>
      </p:sp>
      <p:sp>
        <p:nvSpPr>
          <p:cNvPr id="16" name="Shape 11"/>
          <p:cNvSpPr/>
          <p:nvPr/>
        </p:nvSpPr>
        <p:spPr>
          <a:xfrm>
            <a:off x="594360" y="3538728"/>
            <a:ext cx="5399532" cy="1554480"/>
          </a:xfrm>
          <a:prstGeom prst="roundRect">
            <a:avLst>
              <a:gd name="adj" fmla="val 5294"/>
            </a:avLst>
          </a:prstGeom>
          <a:solidFill>
            <a:srgbClr val="F5F8FD"/>
          </a:solidFill>
          <a:ln w="9525">
            <a:solidFill>
              <a:srgbClr val="DCE4F1"/>
            </a:solidFill>
            <a:prstDash val="solid"/>
          </a:ln>
        </p:spPr>
      </p:sp>
      <p:sp>
        <p:nvSpPr>
          <p:cNvPr id="17" name="Shape 12"/>
          <p:cNvSpPr/>
          <p:nvPr/>
        </p:nvSpPr>
        <p:spPr>
          <a:xfrm>
            <a:off x="758952" y="3703320"/>
            <a:ext cx="457200" cy="457200"/>
          </a:xfrm>
          <a:prstGeom prst="ellipse">
            <a:avLst/>
          </a:prstGeom>
          <a:solidFill>
            <a:srgbClr val="0E97A8"/>
          </a:solidFill>
          <a:ln/>
        </p:spPr>
      </p:sp>
      <p:pic>
        <p:nvPicPr>
          <p:cNvPr id="18" name="Image 3" descr="img/ic-smile.png">    </p:cNvPr>
          <p:cNvPicPr>
            <a:picLocks noChangeAspect="1"/>
          </p:cNvPicPr>
          <p:nvPr/>
        </p:nvPicPr>
        <p:blipFill>
          <a:blip r:embed="rId4"/>
          <a:stretch>
            <a:fillRect/>
          </a:stretch>
        </p:blipFill>
        <p:spPr>
          <a:xfrm>
            <a:off x="868680" y="3813048"/>
            <a:ext cx="237744" cy="237744"/>
          </a:xfrm>
          <a:prstGeom prst="rect">
            <a:avLst/>
          </a:prstGeom>
        </p:spPr>
      </p:pic>
      <p:sp>
        <p:nvSpPr>
          <p:cNvPr id="19" name="Text 13"/>
          <p:cNvSpPr/>
          <p:nvPr/>
        </p:nvSpPr>
        <p:spPr>
          <a:xfrm>
            <a:off x="1344168" y="370332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Mesra pengguna</a:t>
            </a:r>
            <a:endParaRPr lang="en-US" sz="1350" dirty="0"/>
          </a:p>
        </p:txBody>
      </p:sp>
      <p:sp>
        <p:nvSpPr>
          <p:cNvPr id="20" name="Text 14"/>
          <p:cNvSpPr/>
          <p:nvPr/>
        </p:nvSpPr>
        <p:spPr>
          <a:xfrm>
            <a:off x="777240" y="4251960"/>
            <a:ext cx="5033772" cy="6949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Mudah difahami, paparan jelas, sesuai untuk pengguna sasaran.</a:t>
            </a:r>
            <a:endParaRPr lang="en-US" sz="1100" dirty="0"/>
          </a:p>
        </p:txBody>
      </p:sp>
      <p:sp>
        <p:nvSpPr>
          <p:cNvPr id="21" name="Shape 15"/>
          <p:cNvSpPr/>
          <p:nvPr/>
        </p:nvSpPr>
        <p:spPr>
          <a:xfrm>
            <a:off x="6195060" y="3538728"/>
            <a:ext cx="5399532" cy="1554480"/>
          </a:xfrm>
          <a:prstGeom prst="roundRect">
            <a:avLst>
              <a:gd name="adj" fmla="val 5294"/>
            </a:avLst>
          </a:prstGeom>
          <a:solidFill>
            <a:srgbClr val="F5F8FD"/>
          </a:solidFill>
          <a:ln w="9525">
            <a:solidFill>
              <a:srgbClr val="DCE4F1"/>
            </a:solidFill>
            <a:prstDash val="solid"/>
          </a:ln>
        </p:spPr>
      </p:sp>
      <p:sp>
        <p:nvSpPr>
          <p:cNvPr id="22" name="Shape 16"/>
          <p:cNvSpPr/>
          <p:nvPr/>
        </p:nvSpPr>
        <p:spPr>
          <a:xfrm>
            <a:off x="6359652" y="3703320"/>
            <a:ext cx="457200" cy="457200"/>
          </a:xfrm>
          <a:prstGeom prst="ellipse">
            <a:avLst/>
          </a:prstGeom>
          <a:solidFill>
            <a:srgbClr val="5A60E6"/>
          </a:solidFill>
          <a:ln/>
        </p:spPr>
      </p:sp>
      <p:pic>
        <p:nvPicPr>
          <p:cNvPr id="23" name="Image 4" descr="img/ic-clip.png">    </p:cNvPr>
          <p:cNvPicPr>
            <a:picLocks noChangeAspect="1"/>
          </p:cNvPicPr>
          <p:nvPr/>
        </p:nvPicPr>
        <p:blipFill>
          <a:blip r:embed="rId5"/>
          <a:stretch>
            <a:fillRect/>
          </a:stretch>
        </p:blipFill>
        <p:spPr>
          <a:xfrm>
            <a:off x="6469380" y="3813048"/>
            <a:ext cx="237744" cy="237744"/>
          </a:xfrm>
          <a:prstGeom prst="rect">
            <a:avLst/>
          </a:prstGeom>
        </p:spPr>
      </p:pic>
      <p:sp>
        <p:nvSpPr>
          <p:cNvPr id="24" name="Text 17"/>
          <p:cNvSpPr/>
          <p:nvPr/>
        </p:nvSpPr>
        <p:spPr>
          <a:xfrm>
            <a:off x="6944868" y="3703320"/>
            <a:ext cx="4485132" cy="457200"/>
          </a:xfrm>
          <a:prstGeom prst="rect">
            <a:avLst/>
          </a:prstGeom>
          <a:noFill/>
          <a:ln/>
        </p:spPr>
        <p:txBody>
          <a:bodyPr wrap="square" lIns="0" tIns="0" rIns="0" bIns="0" rtlCol="0" anchor="ctr"/>
          <a:lstStyle/>
          <a:p>
            <a:pPr indent="0" marL="0">
              <a:buNone/>
            </a:pPr>
            <a:r>
              <a:rPr lang="en-US" sz="1350" b="1" dirty="0">
                <a:solidFill>
                  <a:srgbClr val="16213B"/>
                </a:solidFill>
                <a:latin typeface="Calibri" pitchFamily="34" charset="0"/>
                <a:ea typeface="Calibri" pitchFamily="34" charset="-122"/>
                <a:cs typeface="Calibri" pitchFamily="34" charset="-120"/>
              </a:rPr>
              <a:t>Kefahaman murid</a:t>
            </a:r>
            <a:endParaRPr lang="en-US" sz="1350" dirty="0"/>
          </a:p>
        </p:txBody>
      </p:sp>
      <p:sp>
        <p:nvSpPr>
          <p:cNvPr id="25" name="Text 18"/>
          <p:cNvSpPr/>
          <p:nvPr/>
        </p:nvSpPr>
        <p:spPr>
          <a:xfrm>
            <a:off x="6377940" y="4251960"/>
            <a:ext cx="5033772" cy="694944"/>
          </a:xfrm>
          <a:prstGeom prst="rect">
            <a:avLst/>
          </a:prstGeom>
          <a:noFill/>
          <a:ln/>
        </p:spPr>
        <p:txBody>
          <a:bodyPr wrap="square" lIns="0" tIns="0" rIns="0" bIns="0" rtlCol="0" anchor="t"/>
          <a:lstStyle/>
          <a:p>
            <a:pPr indent="0" marL="0">
              <a:buNone/>
            </a:pPr>
            <a:r>
              <a:rPr lang="en-US" sz="1100" dirty="0">
                <a:solidFill>
                  <a:srgbClr val="5A6A88"/>
                </a:solidFill>
                <a:latin typeface="Calibri" pitchFamily="34" charset="0"/>
                <a:ea typeface="Calibri" pitchFamily="34" charset="-122"/>
                <a:cs typeface="Calibri" pitchFamily="34" charset="-120"/>
              </a:rPr>
              <a:t>Murid boleh menerangkan cara app dibina dan peranan AI di dalamnya.</a:t>
            </a:r>
            <a:endParaRPr lang="en-US" sz="1100" dirty="0"/>
          </a:p>
        </p:txBody>
      </p:sp>
      <p:sp>
        <p:nvSpPr>
          <p:cNvPr id="26" name="Shape 19"/>
          <p:cNvSpPr/>
          <p:nvPr/>
        </p:nvSpPr>
        <p:spPr>
          <a:xfrm>
            <a:off x="594360" y="5257800"/>
            <a:ext cx="11000232" cy="548640"/>
          </a:xfrm>
          <a:prstGeom prst="roundRect">
            <a:avLst>
              <a:gd name="adj" fmla="val 15000"/>
            </a:avLst>
          </a:prstGeom>
          <a:solidFill>
            <a:srgbClr val="F5F8FD"/>
          </a:solidFill>
          <a:ln w="15875">
            <a:solidFill>
              <a:srgbClr val="0E97A8"/>
            </a:solidFill>
            <a:prstDash val="solid"/>
          </a:ln>
        </p:spPr>
      </p:sp>
      <p:sp>
        <p:nvSpPr>
          <p:cNvPr id="27" name="Text 20"/>
          <p:cNvSpPr/>
          <p:nvPr/>
        </p:nvSpPr>
        <p:spPr>
          <a:xfrm>
            <a:off x="822960" y="5257800"/>
            <a:ext cx="10543032" cy="548640"/>
          </a:xfrm>
          <a:prstGeom prst="rect">
            <a:avLst/>
          </a:prstGeom>
          <a:noFill/>
          <a:ln/>
        </p:spPr>
        <p:txBody>
          <a:bodyPr wrap="square" lIns="0" tIns="0" rIns="0" bIns="0" rtlCol="0" anchor="ctr"/>
          <a:lstStyle/>
          <a:p>
            <a:pPr indent="0" marL="0">
              <a:buNone/>
            </a:pPr>
            <a:r>
              <a:rPr lang="en-US" sz="1250" b="1" dirty="0">
                <a:solidFill>
                  <a:srgbClr val="16213B"/>
                </a:solidFill>
                <a:latin typeface="Calibri" pitchFamily="34" charset="0"/>
                <a:ea typeface="Calibri" pitchFamily="34" charset="-122"/>
                <a:cs typeface="Calibri" pitchFamily="34" charset="-120"/>
              </a:rPr>
              <a:t>Senarai semak ini melengkapkan rubrik rasmi pertandingan, tidak menggantikannya.</a:t>
            </a:r>
            <a:endParaRPr lang="en-US" sz="1250" dirty="0"/>
          </a:p>
        </p:txBody>
      </p:sp>
      <p:pic>
        <p:nvPicPr>
          <p:cNvPr id="29" name="Image 5" descr="img/mascot-nobg.png">    </p:cNvPr>
          <p:cNvPicPr>
            <a:picLocks noChangeAspect="1"/>
          </p:cNvPicPr>
          <p:nvPr/>
        </p:nvPicPr>
        <p:blipFill>
          <a:blip r:embed="rId6"/>
          <a:stretch>
            <a:fillRect/>
          </a:stretch>
        </p:blipFill>
        <p:spPr>
          <a:xfrm>
            <a:off x="11356848" y="5833872"/>
            <a:ext cx="566928" cy="566928"/>
          </a:xfrm>
          <a:prstGeom prst="rect">
            <a:avLst/>
          </a:prstGeom>
        </p:spPr>
      </p:pic>
      <p:sp>
        <p:nvSpPr>
          <p:cNvPr id="30" name="Text 21"/>
          <p:cNvSpPr/>
          <p:nvPr/>
        </p:nvSpPr>
        <p:spPr>
          <a:xfrm>
            <a:off x="594360" y="6492240"/>
            <a:ext cx="8412480" cy="274320"/>
          </a:xfrm>
          <a:prstGeom prst="rect">
            <a:avLst/>
          </a:prstGeom>
          <a:noFill/>
          <a:ln/>
        </p:spPr>
        <p:txBody>
          <a:bodyPr wrap="square" lIns="0" tIns="0" rIns="0" bIns="0" rtlCol="0" anchor="ctr"/>
          <a:lstStyle/>
          <a:p>
            <a:pPr indent="0" marL="0">
              <a:buNone/>
            </a:pPr>
            <a:r>
              <a:rPr lang="en-US" sz="850" dirty="0">
                <a:solidFill>
                  <a:srgbClr val="9AA6BF"/>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
        <p:nvSpPr>
          <p:cNvPr id="31" name="Text 22"/>
          <p:cNvSpPr/>
          <p:nvPr/>
        </p:nvSpPr>
        <p:spPr>
          <a:xfrm>
            <a:off x="9262872" y="6492240"/>
            <a:ext cx="2331720" cy="274320"/>
          </a:xfrm>
          <a:prstGeom prst="rect">
            <a:avLst/>
          </a:prstGeom>
          <a:noFill/>
          <a:ln/>
        </p:spPr>
        <p:txBody>
          <a:bodyPr wrap="square" lIns="0" tIns="0" rIns="0" bIns="0" rtlCol="0" anchor="ctr"/>
          <a:lstStyle/>
          <a:p>
            <a:pPr algn="r" indent="0" marL="0">
              <a:buNone/>
            </a:pPr>
            <a:r>
              <a:rPr lang="en-US" sz="850" dirty="0">
                <a:solidFill>
                  <a:srgbClr val="9AA6BF"/>
                </a:solidFill>
                <a:latin typeface="Calibri" pitchFamily="34" charset="0"/>
                <a:ea typeface="Calibri" pitchFamily="34" charset="-122"/>
                <a:cs typeface="Calibri" pitchFamily="34" charset="-120"/>
              </a:rPr>
              <a:t>Penjurian · 22 / 23</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11A30"/>
        </a:solidFill>
      </p:bgPr>
    </p:bg>
    <p:spTree>
      <p:nvGrpSpPr>
        <p:cNvPr id="1" name=""/>
        <p:cNvGrpSpPr/>
        <p:nvPr/>
      </p:nvGrpSpPr>
      <p:grpSpPr>
        <a:xfrm>
          <a:off x="0" y="0"/>
          <a:ext cx="0" cy="0"/>
          <a:chOff x="0" y="0"/>
          <a:chExt cx="0" cy="0"/>
        </a:xfrm>
      </p:grpSpPr>
      <p:pic>
        <p:nvPicPr>
          <p:cNvPr id="2" name="Image 0" descr="img/thanks.jpg">    </p:cNvPr>
          <p:cNvPicPr>
            <a:picLocks noChangeAspect="1"/>
          </p:cNvPicPr>
          <p:nvPr/>
        </p:nvPicPr>
        <p:blipFill>
          <a:blip r:embed="rId1"/>
          <a:srcRect l="0" r="0" t="0" b="0"/>
          <a:stretch/>
        </p:blipFill>
        <p:spPr>
          <a:xfrm>
            <a:off x="7434072" y="0"/>
            <a:ext cx="4754880" cy="6858000"/>
          </a:xfrm>
          <a:prstGeom prst="rect">
            <a:avLst/>
          </a:prstGeom>
        </p:spPr>
      </p:pic>
      <p:sp>
        <p:nvSpPr>
          <p:cNvPr id="3" name="Text 0"/>
          <p:cNvSpPr/>
          <p:nvPr/>
        </p:nvSpPr>
        <p:spPr>
          <a:xfrm>
            <a:off x="594360" y="1051560"/>
            <a:ext cx="5669280" cy="777240"/>
          </a:xfrm>
          <a:prstGeom prst="rect">
            <a:avLst/>
          </a:prstGeom>
          <a:noFill/>
          <a:ln/>
        </p:spPr>
        <p:txBody>
          <a:bodyPr wrap="square" lIns="0" tIns="0" rIns="0" bIns="0" rtlCol="0" anchor="ctr"/>
          <a:lstStyle/>
          <a:p>
            <a:pPr indent="0" marL="0">
              <a:buNone/>
            </a:pPr>
            <a:r>
              <a:rPr lang="en-US" sz="4400" b="1" dirty="0">
                <a:solidFill>
                  <a:srgbClr val="EDF2FC"/>
                </a:solidFill>
                <a:latin typeface="Cambria" pitchFamily="34" charset="0"/>
                <a:ea typeface="Cambria" pitchFamily="34" charset="-122"/>
                <a:cs typeface="Cambria" pitchFamily="34" charset="-120"/>
              </a:rPr>
              <a:t>TERIMA KASIH</a:t>
            </a:r>
            <a:endParaRPr lang="en-US" sz="4400" dirty="0"/>
          </a:p>
        </p:txBody>
      </p:sp>
      <p:sp>
        <p:nvSpPr>
          <p:cNvPr id="4" name="Text 1"/>
          <p:cNvSpPr/>
          <p:nvPr/>
        </p:nvSpPr>
        <p:spPr>
          <a:xfrm>
            <a:off x="594360" y="2011680"/>
            <a:ext cx="5486400" cy="320040"/>
          </a:xfrm>
          <a:prstGeom prst="rect">
            <a:avLst/>
          </a:prstGeom>
          <a:noFill/>
          <a:ln/>
        </p:spPr>
        <p:txBody>
          <a:bodyPr wrap="square" lIns="0" tIns="0" rIns="0" bIns="0" rtlCol="0" anchor="ctr"/>
          <a:lstStyle/>
          <a:p>
            <a:pPr indent="0" marL="0">
              <a:buNone/>
            </a:pPr>
            <a:r>
              <a:rPr lang="en-US" sz="1300" b="1" dirty="0">
                <a:solidFill>
                  <a:srgbClr val="3DDC84"/>
                </a:solidFill>
                <a:latin typeface="Calibri" pitchFamily="34" charset="0"/>
                <a:ea typeface="Calibri" pitchFamily="34" charset="-122"/>
                <a:cs typeface="Calibri" pitchFamily="34" charset="-120"/>
              </a:rPr>
              <a:t>3 perkara untuk dibawa pulang:</a:t>
            </a:r>
            <a:endParaRPr lang="en-US" sz="1300" dirty="0"/>
          </a:p>
        </p:txBody>
      </p:sp>
      <p:sp>
        <p:nvSpPr>
          <p:cNvPr id="5" name="Shape 2"/>
          <p:cNvSpPr/>
          <p:nvPr/>
        </p:nvSpPr>
        <p:spPr>
          <a:xfrm>
            <a:off x="594360" y="2523744"/>
            <a:ext cx="384048" cy="384048"/>
          </a:xfrm>
          <a:prstGeom prst="ellipse">
            <a:avLst/>
          </a:prstGeom>
          <a:solidFill>
            <a:srgbClr val="3DDC84"/>
          </a:solidFill>
          <a:ln/>
        </p:spPr>
      </p:sp>
      <p:sp>
        <p:nvSpPr>
          <p:cNvPr id="6" name="Text 3"/>
          <p:cNvSpPr/>
          <p:nvPr/>
        </p:nvSpPr>
        <p:spPr>
          <a:xfrm>
            <a:off x="594360" y="2523744"/>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1</a:t>
            </a:r>
            <a:endParaRPr lang="en-US" sz="1400" dirty="0"/>
          </a:p>
        </p:txBody>
      </p:sp>
      <p:sp>
        <p:nvSpPr>
          <p:cNvPr id="7" name="Text 4"/>
          <p:cNvSpPr/>
          <p:nvPr/>
        </p:nvSpPr>
        <p:spPr>
          <a:xfrm>
            <a:off x="1143000" y="2468880"/>
            <a:ext cx="4937760" cy="329184"/>
          </a:xfrm>
          <a:prstGeom prst="rect">
            <a:avLst/>
          </a:prstGeom>
          <a:noFill/>
          <a:ln/>
        </p:spPr>
        <p:txBody>
          <a:bodyPr wrap="square" lIns="0" tIns="0" rIns="0" bIns="0" rtlCol="0" anchor="ctr"/>
          <a:lstStyle/>
          <a:p>
            <a:pPr indent="0" marL="0">
              <a:buNone/>
            </a:pPr>
            <a:r>
              <a:rPr lang="en-US" sz="1450" b="1" dirty="0">
                <a:solidFill>
                  <a:srgbClr val="EDF2FC"/>
                </a:solidFill>
                <a:latin typeface="Calibri" pitchFamily="34" charset="0"/>
                <a:ea typeface="Calibri" pitchFamily="34" charset="-122"/>
                <a:cs typeface="Calibri" pitchFamily="34" charset="-120"/>
              </a:rPr>
              <a:t>Kenal caranya</a:t>
            </a:r>
            <a:endParaRPr lang="en-US" sz="1450" dirty="0"/>
          </a:p>
        </p:txBody>
      </p:sp>
      <p:sp>
        <p:nvSpPr>
          <p:cNvPr id="8" name="Text 5"/>
          <p:cNvSpPr/>
          <p:nvPr/>
        </p:nvSpPr>
        <p:spPr>
          <a:xfrm>
            <a:off x="1143000" y="2798064"/>
            <a:ext cx="5120640" cy="457200"/>
          </a:xfrm>
          <a:prstGeom prst="rect">
            <a:avLst/>
          </a:prstGeom>
          <a:noFill/>
          <a:ln/>
        </p:spPr>
        <p:txBody>
          <a:bodyPr wrap="square" lIns="0" tIns="0" rIns="0" bIns="0" rtlCol="0" anchor="ctr"/>
          <a:lstStyle/>
          <a:p>
            <a:pPr indent="0" marL="0">
              <a:buNone/>
            </a:pPr>
            <a:r>
              <a:rPr lang="en-US" sz="1150" dirty="0">
                <a:solidFill>
                  <a:srgbClr val="9BA9C8"/>
                </a:solidFill>
                <a:latin typeface="Calibri" pitchFamily="34" charset="0"/>
                <a:ea typeface="Calibri" pitchFamily="34" charset="-122"/>
                <a:cs typeface="Calibri" pitchFamily="34" charset="-120"/>
              </a:rPr>
              <a:t>Kita tahu 4 cara murid menghasilkan app Android.</a:t>
            </a:r>
            <a:endParaRPr lang="en-US" sz="1150" dirty="0"/>
          </a:p>
        </p:txBody>
      </p:sp>
      <p:sp>
        <p:nvSpPr>
          <p:cNvPr id="9" name="Shape 6"/>
          <p:cNvSpPr/>
          <p:nvPr/>
        </p:nvSpPr>
        <p:spPr>
          <a:xfrm>
            <a:off x="594360" y="3483864"/>
            <a:ext cx="384048" cy="384048"/>
          </a:xfrm>
          <a:prstGeom prst="ellipse">
            <a:avLst/>
          </a:prstGeom>
          <a:solidFill>
            <a:srgbClr val="3DDC84"/>
          </a:solidFill>
          <a:ln/>
        </p:spPr>
      </p:sp>
      <p:sp>
        <p:nvSpPr>
          <p:cNvPr id="10" name="Text 7"/>
          <p:cNvSpPr/>
          <p:nvPr/>
        </p:nvSpPr>
        <p:spPr>
          <a:xfrm>
            <a:off x="594360" y="3483864"/>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2</a:t>
            </a:r>
            <a:endParaRPr lang="en-US" sz="1400" dirty="0"/>
          </a:p>
        </p:txBody>
      </p:sp>
      <p:sp>
        <p:nvSpPr>
          <p:cNvPr id="11" name="Text 8"/>
          <p:cNvSpPr/>
          <p:nvPr/>
        </p:nvSpPr>
        <p:spPr>
          <a:xfrm>
            <a:off x="1143000" y="3429000"/>
            <a:ext cx="4937760" cy="329184"/>
          </a:xfrm>
          <a:prstGeom prst="rect">
            <a:avLst/>
          </a:prstGeom>
          <a:noFill/>
          <a:ln/>
        </p:spPr>
        <p:txBody>
          <a:bodyPr wrap="square" lIns="0" tIns="0" rIns="0" bIns="0" rtlCol="0" anchor="ctr"/>
          <a:lstStyle/>
          <a:p>
            <a:pPr indent="0" marL="0">
              <a:buNone/>
            </a:pPr>
            <a:r>
              <a:rPr lang="en-US" sz="1450" b="1" dirty="0">
                <a:solidFill>
                  <a:srgbClr val="EDF2FC"/>
                </a:solidFill>
                <a:latin typeface="Calibri" pitchFamily="34" charset="0"/>
                <a:ea typeface="Calibri" pitchFamily="34" charset="-122"/>
                <a:cs typeface="Calibri" pitchFamily="34" charset="-120"/>
              </a:rPr>
              <a:t>Nilai dengan bijak</a:t>
            </a:r>
            <a:endParaRPr lang="en-US" sz="1450" dirty="0"/>
          </a:p>
        </p:txBody>
      </p:sp>
      <p:sp>
        <p:nvSpPr>
          <p:cNvPr id="12" name="Text 9"/>
          <p:cNvSpPr/>
          <p:nvPr/>
        </p:nvSpPr>
        <p:spPr>
          <a:xfrm>
            <a:off x="1143000" y="3758184"/>
            <a:ext cx="5120640" cy="457200"/>
          </a:xfrm>
          <a:prstGeom prst="rect">
            <a:avLst/>
          </a:prstGeom>
          <a:noFill/>
          <a:ln/>
        </p:spPr>
        <p:txBody>
          <a:bodyPr wrap="square" lIns="0" tIns="0" rIns="0" bIns="0" rtlCol="0" anchor="ctr"/>
          <a:lstStyle/>
          <a:p>
            <a:pPr indent="0" marL="0">
              <a:buNone/>
            </a:pPr>
            <a:r>
              <a:rPr lang="en-US" sz="1150" dirty="0">
                <a:solidFill>
                  <a:srgbClr val="9BA9C8"/>
                </a:solidFill>
                <a:latin typeface="Calibri" pitchFamily="34" charset="0"/>
                <a:ea typeface="Calibri" pitchFamily="34" charset="-122"/>
                <a:cs typeface="Calibri" pitchFamily="34" charset="-120"/>
              </a:rPr>
              <a:t>Fungsi, idea dan kefahaman murid menjadi fokus penilaian.</a:t>
            </a:r>
            <a:endParaRPr lang="en-US" sz="1150" dirty="0"/>
          </a:p>
        </p:txBody>
      </p:sp>
      <p:sp>
        <p:nvSpPr>
          <p:cNvPr id="13" name="Shape 10"/>
          <p:cNvSpPr/>
          <p:nvPr/>
        </p:nvSpPr>
        <p:spPr>
          <a:xfrm>
            <a:off x="594360" y="4443984"/>
            <a:ext cx="384048" cy="384048"/>
          </a:xfrm>
          <a:prstGeom prst="ellipse">
            <a:avLst/>
          </a:prstGeom>
          <a:solidFill>
            <a:srgbClr val="3DDC84"/>
          </a:solidFill>
          <a:ln/>
        </p:spPr>
      </p:sp>
      <p:sp>
        <p:nvSpPr>
          <p:cNvPr id="14" name="Text 11"/>
          <p:cNvSpPr/>
          <p:nvPr/>
        </p:nvSpPr>
        <p:spPr>
          <a:xfrm>
            <a:off x="594360" y="4443984"/>
            <a:ext cx="384048" cy="384048"/>
          </a:xfrm>
          <a:prstGeom prst="rect">
            <a:avLst/>
          </a:prstGeom>
          <a:noFill/>
          <a:ln/>
        </p:spPr>
        <p:txBody>
          <a:bodyPr wrap="square" lIns="0" tIns="0" rIns="0" bIns="0" rtlCol="0" anchor="ctr"/>
          <a:lstStyle/>
          <a:p>
            <a:pPr algn="ctr" indent="0" marL="0">
              <a:buNone/>
            </a:pPr>
            <a:r>
              <a:rPr lang="en-US" sz="1400" b="1" dirty="0">
                <a:solidFill>
                  <a:srgbClr val="0D1220"/>
                </a:solidFill>
                <a:latin typeface="Calibri" pitchFamily="34" charset="0"/>
                <a:ea typeface="Calibri" pitchFamily="34" charset="-122"/>
                <a:cs typeface="Calibri" pitchFamily="34" charset="-120"/>
              </a:rPr>
              <a:t>3</a:t>
            </a:r>
            <a:endParaRPr lang="en-US" sz="1400" dirty="0"/>
          </a:p>
        </p:txBody>
      </p:sp>
      <p:sp>
        <p:nvSpPr>
          <p:cNvPr id="15" name="Text 12"/>
          <p:cNvSpPr/>
          <p:nvPr/>
        </p:nvSpPr>
        <p:spPr>
          <a:xfrm>
            <a:off x="1143000" y="4389120"/>
            <a:ext cx="4937760" cy="329184"/>
          </a:xfrm>
          <a:prstGeom prst="rect">
            <a:avLst/>
          </a:prstGeom>
          <a:noFill/>
          <a:ln/>
        </p:spPr>
        <p:txBody>
          <a:bodyPr wrap="square" lIns="0" tIns="0" rIns="0" bIns="0" rtlCol="0" anchor="ctr"/>
          <a:lstStyle/>
          <a:p>
            <a:pPr indent="0" marL="0">
              <a:buNone/>
            </a:pPr>
            <a:r>
              <a:rPr lang="en-US" sz="1450" b="1" dirty="0">
                <a:solidFill>
                  <a:srgbClr val="EDF2FC"/>
                </a:solidFill>
                <a:latin typeface="Calibri" pitchFamily="34" charset="0"/>
                <a:ea typeface="Calibri" pitchFamily="34" charset="-122"/>
                <a:cs typeface="Calibri" pitchFamily="34" charset="-120"/>
              </a:rPr>
              <a:t>Terus mencuba</a:t>
            </a:r>
            <a:endParaRPr lang="en-US" sz="1450" dirty="0"/>
          </a:p>
        </p:txBody>
      </p:sp>
      <p:sp>
        <p:nvSpPr>
          <p:cNvPr id="16" name="Text 13"/>
          <p:cNvSpPr/>
          <p:nvPr/>
        </p:nvSpPr>
        <p:spPr>
          <a:xfrm>
            <a:off x="1143000" y="4718304"/>
            <a:ext cx="5120640" cy="457200"/>
          </a:xfrm>
          <a:prstGeom prst="rect">
            <a:avLst/>
          </a:prstGeom>
          <a:noFill/>
          <a:ln/>
        </p:spPr>
        <p:txBody>
          <a:bodyPr wrap="square" lIns="0" tIns="0" rIns="0" bIns="0" rtlCol="0" anchor="ctr"/>
          <a:lstStyle/>
          <a:p>
            <a:pPr indent="0" marL="0">
              <a:buNone/>
            </a:pPr>
            <a:r>
              <a:rPr lang="en-US" sz="1150" dirty="0">
                <a:solidFill>
                  <a:srgbClr val="9BA9C8"/>
                </a:solidFill>
                <a:latin typeface="Calibri" pitchFamily="34" charset="0"/>
                <a:ea typeface="Calibri" pitchFamily="34" charset="-122"/>
                <a:cs typeface="Calibri" pitchFamily="34" charset="-120"/>
              </a:rPr>
              <a:t>LMS android.tsapps.my kekal dibuka untuk anda dan sekolah anda.</a:t>
            </a:r>
            <a:endParaRPr lang="en-US" sz="1150" dirty="0"/>
          </a:p>
        </p:txBody>
      </p:sp>
      <p:sp>
        <p:nvSpPr>
          <p:cNvPr id="17" name="Shape 14"/>
          <p:cNvSpPr/>
          <p:nvPr/>
        </p:nvSpPr>
        <p:spPr>
          <a:xfrm>
            <a:off x="594360" y="5486400"/>
            <a:ext cx="5120640" cy="960120"/>
          </a:xfrm>
          <a:prstGeom prst="roundRect">
            <a:avLst>
              <a:gd name="adj" fmla="val 8571"/>
            </a:avLst>
          </a:prstGeom>
          <a:solidFill>
            <a:srgbClr val="1A2440"/>
          </a:solidFill>
          <a:ln w="9525">
            <a:solidFill>
              <a:srgbClr val="2D3B60"/>
            </a:solidFill>
            <a:prstDash val="solid"/>
          </a:ln>
        </p:spPr>
      </p:sp>
      <p:sp>
        <p:nvSpPr>
          <p:cNvPr id="18" name="Text 15"/>
          <p:cNvSpPr/>
          <p:nvPr/>
        </p:nvSpPr>
        <p:spPr>
          <a:xfrm>
            <a:off x="795528" y="5614416"/>
            <a:ext cx="4718304" cy="219456"/>
          </a:xfrm>
          <a:prstGeom prst="rect">
            <a:avLst/>
          </a:prstGeom>
          <a:noFill/>
          <a:ln/>
        </p:spPr>
        <p:txBody>
          <a:bodyPr wrap="square" lIns="0" tIns="0" rIns="0" bIns="0" rtlCol="0" anchor="ctr"/>
          <a:lstStyle/>
          <a:p>
            <a:pPr indent="0" marL="0">
              <a:buNone/>
            </a:pPr>
            <a:r>
              <a:rPr lang="en-US" sz="1000" b="1" spc="150" kern="0" dirty="0">
                <a:solidFill>
                  <a:srgbClr val="22D3EE"/>
                </a:solidFill>
                <a:latin typeface="Calibri" pitchFamily="34" charset="0"/>
                <a:ea typeface="Calibri" pitchFamily="34" charset="-122"/>
                <a:cs typeface="Calibri" pitchFamily="34" charset="-120"/>
              </a:rPr>
              <a:t>HUBUNGI</a:t>
            </a:r>
            <a:endParaRPr lang="en-US" sz="1000" dirty="0"/>
          </a:p>
        </p:txBody>
      </p:sp>
      <p:sp>
        <p:nvSpPr>
          <p:cNvPr id="19" name="Text 16"/>
          <p:cNvSpPr/>
          <p:nvPr/>
        </p:nvSpPr>
        <p:spPr>
          <a:xfrm>
            <a:off x="795528" y="5852160"/>
            <a:ext cx="4718304" cy="384048"/>
          </a:xfrm>
          <a:prstGeom prst="rect">
            <a:avLst/>
          </a:prstGeom>
          <a:noFill/>
          <a:ln/>
        </p:spPr>
        <p:txBody>
          <a:bodyPr wrap="square" lIns="0" tIns="0" rIns="0" bIns="0" rtlCol="0" anchor="ctr"/>
          <a:lstStyle/>
          <a:p>
            <a:pPr indent="0" marL="0">
              <a:buNone/>
            </a:pPr>
            <a:r>
              <a:rPr lang="en-US" sz="1500" b="1" dirty="0">
                <a:solidFill>
                  <a:srgbClr val="EDF2FC"/>
                </a:solidFill>
                <a:latin typeface="Calibri" pitchFamily="34" charset="0"/>
                <a:ea typeface="Calibri" pitchFamily="34" charset="-122"/>
                <a:cs typeface="Calibri" pitchFamily="34" charset="-120"/>
              </a:rPr>
              <a:t>Ts. Ashraf bin Naim</a:t>
            </a:r>
            <a:endParaRPr lang="en-US" sz="1500" dirty="0"/>
          </a:p>
        </p:txBody>
      </p:sp>
      <p:sp>
        <p:nvSpPr>
          <p:cNvPr id="20" name="Text 17"/>
          <p:cNvSpPr/>
          <p:nvPr/>
        </p:nvSpPr>
        <p:spPr>
          <a:xfrm>
            <a:off x="795528" y="6254496"/>
            <a:ext cx="4718304" cy="64008"/>
          </a:xfrm>
          <a:prstGeom prst="rect">
            <a:avLst/>
          </a:prstGeom>
          <a:noFill/>
          <a:ln/>
        </p:spPr>
        <p:txBody>
          <a:bodyPr wrap="square" lIns="0" tIns="0" rIns="0" bIns="0" rtlCol="0" anchor="t"/>
          <a:lstStyle/>
          <a:p>
            <a:pPr indent="0" marL="0">
              <a:buNone/>
            </a:pPr>
            <a:r>
              <a:rPr lang="en-US" sz="1050" dirty="0">
                <a:solidFill>
                  <a:srgbClr val="9BA9C8"/>
                </a:solidFill>
                <a:latin typeface="Calibri" pitchFamily="34" charset="0"/>
                <a:ea typeface="Calibri" pitchFamily="34" charset="-122"/>
                <a:cs typeface="Calibri" pitchFamily="34" charset="-120"/>
              </a:rPr>
              <a:t>Sektor Pengurusan Sekolah, PPD Kluang</a:t>
            </a:r>
            <a:endParaRPr lang="en-US" sz="1050" dirty="0"/>
          </a:p>
        </p:txBody>
      </p:sp>
      <p:sp>
        <p:nvSpPr>
          <p:cNvPr id="22" name="Text 18"/>
          <p:cNvSpPr/>
          <p:nvPr/>
        </p:nvSpPr>
        <p:spPr>
          <a:xfrm>
            <a:off x="594360" y="6492240"/>
            <a:ext cx="5486400" cy="274320"/>
          </a:xfrm>
          <a:prstGeom prst="rect">
            <a:avLst/>
          </a:prstGeom>
          <a:noFill/>
          <a:ln/>
        </p:spPr>
        <p:txBody>
          <a:bodyPr wrap="square" lIns="0" tIns="0" rIns="0" bIns="0" rtlCol="0" anchor="ctr"/>
          <a:lstStyle/>
          <a:p>
            <a:pPr indent="0" marL="0">
              <a:buNone/>
            </a:pPr>
            <a:r>
              <a:rPr lang="en-US" sz="850" dirty="0">
                <a:solidFill>
                  <a:srgbClr val="8294B5"/>
                </a:solidFill>
                <a:latin typeface="Calibri" pitchFamily="34" charset="0"/>
                <a:ea typeface="Calibri" pitchFamily="34" charset="-122"/>
                <a:cs typeface="Calibri" pitchFamily="34" charset="-120"/>
              </a:rPr>
              <a:t>Bengkel Kompetensi Panel Juri · Cabaran Pembangunan Aplikasi Android · Negeri Johor 2026</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2026-08-12T14:12:07Z</dcterms:created>
  <dcterms:modified xsi:type="dcterms:W3CDTF">2026-08-12T14:12:07Z</dcterms:modified>
</cp:coreProperties>
</file>